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4"/>
  </p:sldMasterIdLst>
  <p:notesMasterIdLst>
    <p:notesMasterId r:id="rId30"/>
  </p:notesMasterIdLst>
  <p:sldIdLst>
    <p:sldId id="256" r:id="rId5"/>
    <p:sldId id="257" r:id="rId6"/>
    <p:sldId id="412" r:id="rId7"/>
    <p:sldId id="316" r:id="rId8"/>
    <p:sldId id="407" r:id="rId9"/>
    <p:sldId id="393" r:id="rId10"/>
    <p:sldId id="394" r:id="rId11"/>
    <p:sldId id="395" r:id="rId12"/>
    <p:sldId id="398" r:id="rId13"/>
    <p:sldId id="399" r:id="rId14"/>
    <p:sldId id="291" r:id="rId15"/>
    <p:sldId id="390" r:id="rId16"/>
    <p:sldId id="391" r:id="rId17"/>
    <p:sldId id="400" r:id="rId18"/>
    <p:sldId id="401" r:id="rId19"/>
    <p:sldId id="404" r:id="rId20"/>
    <p:sldId id="405" r:id="rId21"/>
    <p:sldId id="402" r:id="rId22"/>
    <p:sldId id="406" r:id="rId23"/>
    <p:sldId id="411" r:id="rId24"/>
    <p:sldId id="403" r:id="rId25"/>
    <p:sldId id="408" r:id="rId26"/>
    <p:sldId id="409" r:id="rId27"/>
    <p:sldId id="410" r:id="rId28"/>
    <p:sldId id="35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3E"/>
    <a:srgbClr val="FF5050"/>
    <a:srgbClr val="3264A6"/>
    <a:srgbClr val="EBF1E9"/>
    <a:srgbClr val="D5E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60"/>
      </p:cViewPr>
      <p:guideLst/>
    </p:cSldViewPr>
  </p:slideViewPr>
  <p:notesTextViewPr>
    <p:cViewPr>
      <p:scale>
        <a:sx n="1" d="1"/>
        <a:sy n="1" d="1"/>
      </p:scale>
      <p:origin x="0" y="0"/>
    </p:cViewPr>
  </p:notesTextViewPr>
  <p:sorterViewPr>
    <p:cViewPr>
      <p:scale>
        <a:sx n="100" d="100"/>
        <a:sy n="100" d="100"/>
      </p:scale>
      <p:origin x="0" y="-2004"/>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ER Call Compensation Rate</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079-4550-950A-D90AC48C94E4}"/>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079-4550-950A-D90AC48C94E4}"/>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079-4550-950A-D90AC48C94E4}"/>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079-4550-950A-D90AC48C94E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Availability</c:v>
                </c:pt>
                <c:pt idx="1">
                  <c:v>Payor Mix Impact</c:v>
                </c:pt>
                <c:pt idx="2">
                  <c:v>Acuity Level</c:v>
                </c:pt>
                <c:pt idx="3">
                  <c:v>Burden Volume</c:v>
                </c:pt>
              </c:strCache>
            </c:strRef>
          </c:cat>
          <c:val>
            <c:numRef>
              <c:f>Sheet1!$B$2:$B$5</c:f>
              <c:numCache>
                <c:formatCode>General</c:formatCode>
                <c:ptCount val="4"/>
                <c:pt idx="0">
                  <c:v>0.6</c:v>
                </c:pt>
                <c:pt idx="1">
                  <c:v>0.1</c:v>
                </c:pt>
                <c:pt idx="2">
                  <c:v>0.15</c:v>
                </c:pt>
                <c:pt idx="3">
                  <c:v>0.15</c:v>
                </c:pt>
              </c:numCache>
            </c:numRef>
          </c:val>
          <c:extLst>
            <c:ext xmlns:c16="http://schemas.microsoft.com/office/drawing/2014/chart" uri="{C3380CC4-5D6E-409C-BE32-E72D297353CC}">
              <c16:uniqueId val="{00000008-A079-4550-950A-D90AC48C94E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07123-8EB0-4EC6-B622-570C77A4919A}"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851EC-F480-4FEC-B92F-5994408196CA}" type="slidenum">
              <a:rPr lang="en-US" smtClean="0"/>
              <a:t>‹#›</a:t>
            </a:fld>
            <a:endParaRPr lang="en-US"/>
          </a:p>
        </p:txBody>
      </p:sp>
    </p:spTree>
    <p:extLst>
      <p:ext uri="{BB962C8B-B14F-4D97-AF65-F5344CB8AC3E}">
        <p14:creationId xmlns:p14="http://schemas.microsoft.com/office/powerpoint/2010/main" val="9062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0DC3A-7997-4808-DE6C-FC9BFD0D61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549701-6C80-3598-9E4C-824EFA9C8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1D4602-C6B0-FC29-5784-53E22C155763}"/>
              </a:ext>
            </a:extLst>
          </p:cNvPr>
          <p:cNvSpPr>
            <a:spLocks noGrp="1"/>
          </p:cNvSpPr>
          <p:nvPr>
            <p:ph type="dt" sz="half" idx="10"/>
          </p:nvPr>
        </p:nvSpPr>
        <p:spPr/>
        <p:txBody>
          <a:bodyPr/>
          <a:lstStyle/>
          <a:p>
            <a:fld id="{12203605-9275-4390-934A-BDD31087FAB6}" type="datetime1">
              <a:rPr lang="en-US" smtClean="0"/>
              <a:t>2/22/2024</a:t>
            </a:fld>
            <a:endParaRPr lang="en-US"/>
          </a:p>
        </p:txBody>
      </p:sp>
      <p:sp>
        <p:nvSpPr>
          <p:cNvPr id="5" name="Footer Placeholder 4">
            <a:extLst>
              <a:ext uri="{FF2B5EF4-FFF2-40B4-BE49-F238E27FC236}">
                <a16:creationId xmlns:a16="http://schemas.microsoft.com/office/drawing/2014/main" id="{79FDC35A-6A22-27A8-DFDA-B8B8E3746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DB088-08FC-266F-DF8D-A2669FCDF4BB}"/>
              </a:ext>
            </a:extLst>
          </p:cNvPr>
          <p:cNvSpPr>
            <a:spLocks noGrp="1"/>
          </p:cNvSpPr>
          <p:nvPr>
            <p:ph type="sldNum" sz="quarter" idx="12"/>
          </p:nvPr>
        </p:nvSpPr>
        <p:spPr/>
        <p:txBody>
          <a:bodyPr/>
          <a:lstStyle/>
          <a:p>
            <a:fld id="{E1B30007-382E-4952-A8F8-CD97BE9019EC}" type="slidenum">
              <a:rPr lang="en-US" smtClean="0"/>
              <a:t>‹#›</a:t>
            </a:fld>
            <a:endParaRPr lang="en-US"/>
          </a:p>
        </p:txBody>
      </p:sp>
    </p:spTree>
    <p:extLst>
      <p:ext uri="{BB962C8B-B14F-4D97-AF65-F5344CB8AC3E}">
        <p14:creationId xmlns:p14="http://schemas.microsoft.com/office/powerpoint/2010/main" val="285755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A9A8D-645C-C915-5896-DB8F37ED66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DCB0A3-E8FD-EAB4-A2D3-41FA7C242F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1D8E7-37E1-6717-F143-F27B7F6E9D41}"/>
              </a:ext>
            </a:extLst>
          </p:cNvPr>
          <p:cNvSpPr>
            <a:spLocks noGrp="1"/>
          </p:cNvSpPr>
          <p:nvPr>
            <p:ph type="dt" sz="half" idx="10"/>
          </p:nvPr>
        </p:nvSpPr>
        <p:spPr/>
        <p:txBody>
          <a:bodyPr/>
          <a:lstStyle/>
          <a:p>
            <a:fld id="{8886DCB6-0F60-4D03-BF85-3BBFA9362EF3}" type="datetime1">
              <a:rPr lang="en-US" smtClean="0"/>
              <a:t>2/22/2024</a:t>
            </a:fld>
            <a:endParaRPr lang="en-US"/>
          </a:p>
        </p:txBody>
      </p:sp>
      <p:sp>
        <p:nvSpPr>
          <p:cNvPr id="5" name="Footer Placeholder 4">
            <a:extLst>
              <a:ext uri="{FF2B5EF4-FFF2-40B4-BE49-F238E27FC236}">
                <a16:creationId xmlns:a16="http://schemas.microsoft.com/office/drawing/2014/main" id="{5A8A70A5-DDF2-3C58-F77D-BB6199C56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C4AB2B-8656-3370-3353-6B0054DA4500}"/>
              </a:ext>
            </a:extLst>
          </p:cNvPr>
          <p:cNvSpPr>
            <a:spLocks noGrp="1"/>
          </p:cNvSpPr>
          <p:nvPr>
            <p:ph type="sldNum" sz="quarter" idx="12"/>
          </p:nvPr>
        </p:nvSpPr>
        <p:spPr/>
        <p:txBody>
          <a:bodyPr/>
          <a:lstStyle/>
          <a:p>
            <a:fld id="{E1B30007-382E-4952-A8F8-CD97BE9019EC}" type="slidenum">
              <a:rPr lang="en-US" smtClean="0"/>
              <a:t>‹#›</a:t>
            </a:fld>
            <a:endParaRPr lang="en-US"/>
          </a:p>
        </p:txBody>
      </p:sp>
    </p:spTree>
    <p:extLst>
      <p:ext uri="{BB962C8B-B14F-4D97-AF65-F5344CB8AC3E}">
        <p14:creationId xmlns:p14="http://schemas.microsoft.com/office/powerpoint/2010/main" val="1606617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7AC5CF-829E-F156-BAF2-444B9C8F73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2537A2-1522-DEFF-5B84-FA59561CE3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0798B-68FA-DB69-4F16-F298CE7A8A1D}"/>
              </a:ext>
            </a:extLst>
          </p:cNvPr>
          <p:cNvSpPr>
            <a:spLocks noGrp="1"/>
          </p:cNvSpPr>
          <p:nvPr>
            <p:ph type="dt" sz="half" idx="10"/>
          </p:nvPr>
        </p:nvSpPr>
        <p:spPr/>
        <p:txBody>
          <a:bodyPr/>
          <a:lstStyle/>
          <a:p>
            <a:fld id="{98FFB94D-543F-484F-B353-167177A0BACB}" type="datetime1">
              <a:rPr lang="en-US" smtClean="0"/>
              <a:t>2/22/2024</a:t>
            </a:fld>
            <a:endParaRPr lang="en-US"/>
          </a:p>
        </p:txBody>
      </p:sp>
      <p:sp>
        <p:nvSpPr>
          <p:cNvPr id="5" name="Footer Placeholder 4">
            <a:extLst>
              <a:ext uri="{FF2B5EF4-FFF2-40B4-BE49-F238E27FC236}">
                <a16:creationId xmlns:a16="http://schemas.microsoft.com/office/drawing/2014/main" id="{91B9298D-6D13-EA02-5820-4FCB48B98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54EB3-5217-AD74-DD11-8F0EA7E5B53A}"/>
              </a:ext>
            </a:extLst>
          </p:cNvPr>
          <p:cNvSpPr>
            <a:spLocks noGrp="1"/>
          </p:cNvSpPr>
          <p:nvPr>
            <p:ph type="sldNum" sz="quarter" idx="12"/>
          </p:nvPr>
        </p:nvSpPr>
        <p:spPr/>
        <p:txBody>
          <a:bodyPr/>
          <a:lstStyle/>
          <a:p>
            <a:fld id="{E1B30007-382E-4952-A8F8-CD97BE9019EC}" type="slidenum">
              <a:rPr lang="en-US" smtClean="0"/>
              <a:t>‹#›</a:t>
            </a:fld>
            <a:endParaRPr lang="en-US"/>
          </a:p>
        </p:txBody>
      </p:sp>
    </p:spTree>
    <p:extLst>
      <p:ext uri="{BB962C8B-B14F-4D97-AF65-F5344CB8AC3E}">
        <p14:creationId xmlns:p14="http://schemas.microsoft.com/office/powerpoint/2010/main" val="363124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C8E5-BFD4-6174-0CA7-CCD8B4BA95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C94079-ADAF-C2DE-7304-8E0C38763A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E4DC2-0190-65BB-83E3-30E36C7501AE}"/>
              </a:ext>
            </a:extLst>
          </p:cNvPr>
          <p:cNvSpPr>
            <a:spLocks noGrp="1"/>
          </p:cNvSpPr>
          <p:nvPr>
            <p:ph type="dt" sz="half" idx="10"/>
          </p:nvPr>
        </p:nvSpPr>
        <p:spPr/>
        <p:txBody>
          <a:bodyPr/>
          <a:lstStyle/>
          <a:p>
            <a:fld id="{DEE1604D-8FE4-476D-BA2E-119E4A5C4C84}" type="datetime1">
              <a:rPr lang="en-US" smtClean="0"/>
              <a:t>2/22/2024</a:t>
            </a:fld>
            <a:endParaRPr lang="en-US"/>
          </a:p>
        </p:txBody>
      </p:sp>
      <p:sp>
        <p:nvSpPr>
          <p:cNvPr id="5" name="Footer Placeholder 4">
            <a:extLst>
              <a:ext uri="{FF2B5EF4-FFF2-40B4-BE49-F238E27FC236}">
                <a16:creationId xmlns:a16="http://schemas.microsoft.com/office/drawing/2014/main" id="{B1ED95C4-C4BD-88E2-EB53-D9498C6F39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702CD-B6D5-2448-FED4-3993D289412C}"/>
              </a:ext>
            </a:extLst>
          </p:cNvPr>
          <p:cNvSpPr>
            <a:spLocks noGrp="1"/>
          </p:cNvSpPr>
          <p:nvPr>
            <p:ph type="sldNum" sz="quarter" idx="12"/>
          </p:nvPr>
        </p:nvSpPr>
        <p:spPr>
          <a:xfrm>
            <a:off x="9183350" y="6492875"/>
            <a:ext cx="2743200" cy="228600"/>
          </a:xfrm>
        </p:spPr>
        <p:txBody>
          <a:bodyPr/>
          <a:lstStyle>
            <a:lvl1pPr>
              <a:defRPr>
                <a:solidFill>
                  <a:schemeClr val="bg1"/>
                </a:solidFill>
              </a:defRPr>
            </a:lvl1pPr>
          </a:lstStyle>
          <a:p>
            <a:fld id="{E1B30007-382E-4952-A8F8-CD97BE9019EC}" type="slidenum">
              <a:rPr lang="en-US" smtClean="0"/>
              <a:pPr/>
              <a:t>‹#›</a:t>
            </a:fld>
            <a:endParaRPr lang="en-US" dirty="0"/>
          </a:p>
        </p:txBody>
      </p:sp>
    </p:spTree>
    <p:extLst>
      <p:ext uri="{BB962C8B-B14F-4D97-AF65-F5344CB8AC3E}">
        <p14:creationId xmlns:p14="http://schemas.microsoft.com/office/powerpoint/2010/main" val="162914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4A6B-5FA1-4DAE-CCD2-7AAC205445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817B79-5539-D489-3F1F-17D9BAE5BD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3AE716-DADB-263C-1AFD-C170B79E4770}"/>
              </a:ext>
            </a:extLst>
          </p:cNvPr>
          <p:cNvSpPr>
            <a:spLocks noGrp="1"/>
          </p:cNvSpPr>
          <p:nvPr>
            <p:ph type="dt" sz="half" idx="10"/>
          </p:nvPr>
        </p:nvSpPr>
        <p:spPr/>
        <p:txBody>
          <a:bodyPr/>
          <a:lstStyle/>
          <a:p>
            <a:fld id="{9FEDA276-6CC1-44E4-AC3F-4A0C2A868E14}" type="datetime1">
              <a:rPr lang="en-US" smtClean="0"/>
              <a:t>2/22/2024</a:t>
            </a:fld>
            <a:endParaRPr lang="en-US"/>
          </a:p>
        </p:txBody>
      </p:sp>
      <p:sp>
        <p:nvSpPr>
          <p:cNvPr id="5" name="Footer Placeholder 4">
            <a:extLst>
              <a:ext uri="{FF2B5EF4-FFF2-40B4-BE49-F238E27FC236}">
                <a16:creationId xmlns:a16="http://schemas.microsoft.com/office/drawing/2014/main" id="{A2A6DEEA-B139-3196-FB0C-5BBB3BAB7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32D5D-2A8C-B0D3-CFC8-4EBE3BCF8B73}"/>
              </a:ext>
            </a:extLst>
          </p:cNvPr>
          <p:cNvSpPr>
            <a:spLocks noGrp="1"/>
          </p:cNvSpPr>
          <p:nvPr>
            <p:ph type="sldNum" sz="quarter" idx="12"/>
          </p:nvPr>
        </p:nvSpPr>
        <p:spPr/>
        <p:txBody>
          <a:bodyPr/>
          <a:lstStyle/>
          <a:p>
            <a:fld id="{E1B30007-382E-4952-A8F8-CD97BE9019EC}" type="slidenum">
              <a:rPr lang="en-US" smtClean="0"/>
              <a:t>‹#›</a:t>
            </a:fld>
            <a:endParaRPr lang="en-US"/>
          </a:p>
        </p:txBody>
      </p:sp>
    </p:spTree>
    <p:extLst>
      <p:ext uri="{BB962C8B-B14F-4D97-AF65-F5344CB8AC3E}">
        <p14:creationId xmlns:p14="http://schemas.microsoft.com/office/powerpoint/2010/main" val="459900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7929-C85B-7C62-F188-C74A0F65B3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03736-AD92-5821-F0D7-9645FC66DA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0CB65E-0C7E-9E9A-6083-1144A4C48A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CA31C5-22C5-8120-B3DE-5B3FE93B5D98}"/>
              </a:ext>
            </a:extLst>
          </p:cNvPr>
          <p:cNvSpPr>
            <a:spLocks noGrp="1"/>
          </p:cNvSpPr>
          <p:nvPr>
            <p:ph type="dt" sz="half" idx="10"/>
          </p:nvPr>
        </p:nvSpPr>
        <p:spPr/>
        <p:txBody>
          <a:bodyPr/>
          <a:lstStyle/>
          <a:p>
            <a:fld id="{7F69F875-D17B-4B79-AB84-A797F7E711C3}" type="datetime1">
              <a:rPr lang="en-US" smtClean="0"/>
              <a:t>2/22/2024</a:t>
            </a:fld>
            <a:endParaRPr lang="en-US"/>
          </a:p>
        </p:txBody>
      </p:sp>
      <p:sp>
        <p:nvSpPr>
          <p:cNvPr id="6" name="Footer Placeholder 5">
            <a:extLst>
              <a:ext uri="{FF2B5EF4-FFF2-40B4-BE49-F238E27FC236}">
                <a16:creationId xmlns:a16="http://schemas.microsoft.com/office/drawing/2014/main" id="{E9BCB833-07F9-FD04-106B-272EEB4B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BFE2B-E5EF-19A8-986A-54B38115D878}"/>
              </a:ext>
            </a:extLst>
          </p:cNvPr>
          <p:cNvSpPr>
            <a:spLocks noGrp="1"/>
          </p:cNvSpPr>
          <p:nvPr>
            <p:ph type="sldNum" sz="quarter" idx="12"/>
          </p:nvPr>
        </p:nvSpPr>
        <p:spPr/>
        <p:txBody>
          <a:bodyPr/>
          <a:lstStyle/>
          <a:p>
            <a:fld id="{E1B30007-382E-4952-A8F8-CD97BE9019EC}" type="slidenum">
              <a:rPr lang="en-US" smtClean="0"/>
              <a:t>‹#›</a:t>
            </a:fld>
            <a:endParaRPr lang="en-US"/>
          </a:p>
        </p:txBody>
      </p:sp>
    </p:spTree>
    <p:extLst>
      <p:ext uri="{BB962C8B-B14F-4D97-AF65-F5344CB8AC3E}">
        <p14:creationId xmlns:p14="http://schemas.microsoft.com/office/powerpoint/2010/main" val="59321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9ED-4ECF-3253-9670-AEA959DCA6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2F87F4-3EA1-DF83-7979-67B0F6A8F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32BEE-99E3-CD55-BC02-027F3DEB26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1FC25C-4C27-552B-53F7-1EF31D4BA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3E1C01-4253-DA02-D4D5-3BBED100E7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8E4778-2BE9-98A0-1258-543DE3B2542E}"/>
              </a:ext>
            </a:extLst>
          </p:cNvPr>
          <p:cNvSpPr>
            <a:spLocks noGrp="1"/>
          </p:cNvSpPr>
          <p:nvPr>
            <p:ph type="dt" sz="half" idx="10"/>
          </p:nvPr>
        </p:nvSpPr>
        <p:spPr/>
        <p:txBody>
          <a:bodyPr/>
          <a:lstStyle/>
          <a:p>
            <a:fld id="{F1F18917-89C0-4ACF-883F-B0D173F65511}" type="datetime1">
              <a:rPr lang="en-US" smtClean="0"/>
              <a:t>2/22/2024</a:t>
            </a:fld>
            <a:endParaRPr lang="en-US"/>
          </a:p>
        </p:txBody>
      </p:sp>
      <p:sp>
        <p:nvSpPr>
          <p:cNvPr id="8" name="Footer Placeholder 7">
            <a:extLst>
              <a:ext uri="{FF2B5EF4-FFF2-40B4-BE49-F238E27FC236}">
                <a16:creationId xmlns:a16="http://schemas.microsoft.com/office/drawing/2014/main" id="{C6321BBD-6118-5EB2-6F12-6845F66884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C489F1-7EED-DE80-1AB6-8657BB54D9C6}"/>
              </a:ext>
            </a:extLst>
          </p:cNvPr>
          <p:cNvSpPr>
            <a:spLocks noGrp="1"/>
          </p:cNvSpPr>
          <p:nvPr>
            <p:ph type="sldNum" sz="quarter" idx="12"/>
          </p:nvPr>
        </p:nvSpPr>
        <p:spPr/>
        <p:txBody>
          <a:bodyPr/>
          <a:lstStyle/>
          <a:p>
            <a:fld id="{E1B30007-382E-4952-A8F8-CD97BE9019EC}" type="slidenum">
              <a:rPr lang="en-US" smtClean="0"/>
              <a:t>‹#›</a:t>
            </a:fld>
            <a:endParaRPr lang="en-US"/>
          </a:p>
        </p:txBody>
      </p:sp>
    </p:spTree>
    <p:extLst>
      <p:ext uri="{BB962C8B-B14F-4D97-AF65-F5344CB8AC3E}">
        <p14:creationId xmlns:p14="http://schemas.microsoft.com/office/powerpoint/2010/main" val="8701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AAEA-7E01-98AD-0762-40F36B5F94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385B7B-078B-49C2-7E6F-5E2E16FCA1FE}"/>
              </a:ext>
            </a:extLst>
          </p:cNvPr>
          <p:cNvSpPr>
            <a:spLocks noGrp="1"/>
          </p:cNvSpPr>
          <p:nvPr>
            <p:ph type="dt" sz="half" idx="10"/>
          </p:nvPr>
        </p:nvSpPr>
        <p:spPr/>
        <p:txBody>
          <a:bodyPr/>
          <a:lstStyle/>
          <a:p>
            <a:fld id="{3ADE8F5F-0158-4426-8B39-2BAD0ED99765}" type="datetime1">
              <a:rPr lang="en-US" smtClean="0"/>
              <a:t>2/22/2024</a:t>
            </a:fld>
            <a:endParaRPr lang="en-US"/>
          </a:p>
        </p:txBody>
      </p:sp>
      <p:sp>
        <p:nvSpPr>
          <p:cNvPr id="4" name="Footer Placeholder 3">
            <a:extLst>
              <a:ext uri="{FF2B5EF4-FFF2-40B4-BE49-F238E27FC236}">
                <a16:creationId xmlns:a16="http://schemas.microsoft.com/office/drawing/2014/main" id="{778C30EE-BB0B-72DE-0F8C-237E1FE25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F0E264-25DE-CBC5-F4E6-FD8834A56181}"/>
              </a:ext>
            </a:extLst>
          </p:cNvPr>
          <p:cNvSpPr>
            <a:spLocks noGrp="1"/>
          </p:cNvSpPr>
          <p:nvPr>
            <p:ph type="sldNum" sz="quarter" idx="12"/>
          </p:nvPr>
        </p:nvSpPr>
        <p:spPr/>
        <p:txBody>
          <a:bodyPr/>
          <a:lstStyle/>
          <a:p>
            <a:fld id="{E1B30007-382E-4952-A8F8-CD97BE9019EC}" type="slidenum">
              <a:rPr lang="en-US" smtClean="0"/>
              <a:t>‹#›</a:t>
            </a:fld>
            <a:endParaRPr lang="en-US"/>
          </a:p>
        </p:txBody>
      </p:sp>
    </p:spTree>
    <p:extLst>
      <p:ext uri="{BB962C8B-B14F-4D97-AF65-F5344CB8AC3E}">
        <p14:creationId xmlns:p14="http://schemas.microsoft.com/office/powerpoint/2010/main" val="215845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27461-F6CA-C136-E185-51230B3823D2}"/>
              </a:ext>
            </a:extLst>
          </p:cNvPr>
          <p:cNvSpPr>
            <a:spLocks noGrp="1"/>
          </p:cNvSpPr>
          <p:nvPr>
            <p:ph type="dt" sz="half" idx="10"/>
          </p:nvPr>
        </p:nvSpPr>
        <p:spPr/>
        <p:txBody>
          <a:bodyPr/>
          <a:lstStyle/>
          <a:p>
            <a:fld id="{6F2AC0EA-3119-4BA6-B653-BDDE0355ECB9}" type="datetime1">
              <a:rPr lang="en-US" smtClean="0"/>
              <a:t>2/22/2024</a:t>
            </a:fld>
            <a:endParaRPr lang="en-US"/>
          </a:p>
        </p:txBody>
      </p:sp>
      <p:sp>
        <p:nvSpPr>
          <p:cNvPr id="3" name="Footer Placeholder 2">
            <a:extLst>
              <a:ext uri="{FF2B5EF4-FFF2-40B4-BE49-F238E27FC236}">
                <a16:creationId xmlns:a16="http://schemas.microsoft.com/office/drawing/2014/main" id="{1C98451D-5A28-77BF-01BB-090C373386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1E8877-2AA4-1C4C-4371-1FB3F68FEF8F}"/>
              </a:ext>
            </a:extLst>
          </p:cNvPr>
          <p:cNvSpPr>
            <a:spLocks noGrp="1"/>
          </p:cNvSpPr>
          <p:nvPr>
            <p:ph type="sldNum" sz="quarter" idx="12"/>
          </p:nvPr>
        </p:nvSpPr>
        <p:spPr/>
        <p:txBody>
          <a:bodyPr/>
          <a:lstStyle/>
          <a:p>
            <a:fld id="{E1B30007-382E-4952-A8F8-CD97BE9019EC}" type="slidenum">
              <a:rPr lang="en-US" smtClean="0"/>
              <a:t>‹#›</a:t>
            </a:fld>
            <a:endParaRPr lang="en-US"/>
          </a:p>
        </p:txBody>
      </p:sp>
    </p:spTree>
    <p:extLst>
      <p:ext uri="{BB962C8B-B14F-4D97-AF65-F5344CB8AC3E}">
        <p14:creationId xmlns:p14="http://schemas.microsoft.com/office/powerpoint/2010/main" val="139270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6E0C3-BC62-4800-6B14-A1556DECB2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2B39BC-22F8-E1B8-7C73-72A7635ABF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D6013A-58DE-8D60-BDE0-0D7388499A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0ADE4-3859-EB07-E884-871858D4C434}"/>
              </a:ext>
            </a:extLst>
          </p:cNvPr>
          <p:cNvSpPr>
            <a:spLocks noGrp="1"/>
          </p:cNvSpPr>
          <p:nvPr>
            <p:ph type="dt" sz="half" idx="10"/>
          </p:nvPr>
        </p:nvSpPr>
        <p:spPr/>
        <p:txBody>
          <a:bodyPr/>
          <a:lstStyle/>
          <a:p>
            <a:fld id="{291D5F29-EAD1-410C-9713-9C0FB13E8983}" type="datetime1">
              <a:rPr lang="en-US" smtClean="0"/>
              <a:t>2/22/2024</a:t>
            </a:fld>
            <a:endParaRPr lang="en-US"/>
          </a:p>
        </p:txBody>
      </p:sp>
      <p:sp>
        <p:nvSpPr>
          <p:cNvPr id="6" name="Footer Placeholder 5">
            <a:extLst>
              <a:ext uri="{FF2B5EF4-FFF2-40B4-BE49-F238E27FC236}">
                <a16:creationId xmlns:a16="http://schemas.microsoft.com/office/drawing/2014/main" id="{E23EDE56-B576-D405-1CD3-2F4F3A9C3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8EC020-B461-709E-EE41-C7D43FA04147}"/>
              </a:ext>
            </a:extLst>
          </p:cNvPr>
          <p:cNvSpPr>
            <a:spLocks noGrp="1"/>
          </p:cNvSpPr>
          <p:nvPr>
            <p:ph type="sldNum" sz="quarter" idx="12"/>
          </p:nvPr>
        </p:nvSpPr>
        <p:spPr/>
        <p:txBody>
          <a:bodyPr/>
          <a:lstStyle/>
          <a:p>
            <a:fld id="{E1B30007-382E-4952-A8F8-CD97BE9019EC}" type="slidenum">
              <a:rPr lang="en-US" smtClean="0"/>
              <a:t>‹#›</a:t>
            </a:fld>
            <a:endParaRPr lang="en-US"/>
          </a:p>
        </p:txBody>
      </p:sp>
    </p:spTree>
    <p:extLst>
      <p:ext uri="{BB962C8B-B14F-4D97-AF65-F5344CB8AC3E}">
        <p14:creationId xmlns:p14="http://schemas.microsoft.com/office/powerpoint/2010/main" val="283813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919B-E72B-FDFC-E435-6E55AE7623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807190-1255-0258-A866-AC923C9DD9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E745BD-03F8-3892-C583-A59F28560B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6C4FC-39EB-4428-03B0-F479943AC4BF}"/>
              </a:ext>
            </a:extLst>
          </p:cNvPr>
          <p:cNvSpPr>
            <a:spLocks noGrp="1"/>
          </p:cNvSpPr>
          <p:nvPr>
            <p:ph type="dt" sz="half" idx="10"/>
          </p:nvPr>
        </p:nvSpPr>
        <p:spPr/>
        <p:txBody>
          <a:bodyPr/>
          <a:lstStyle/>
          <a:p>
            <a:fld id="{BBEB04C6-B192-4ACE-ABD8-42FE50286888}" type="datetime1">
              <a:rPr lang="en-US" smtClean="0"/>
              <a:t>2/22/2024</a:t>
            </a:fld>
            <a:endParaRPr lang="en-US"/>
          </a:p>
        </p:txBody>
      </p:sp>
      <p:sp>
        <p:nvSpPr>
          <p:cNvPr id="6" name="Footer Placeholder 5">
            <a:extLst>
              <a:ext uri="{FF2B5EF4-FFF2-40B4-BE49-F238E27FC236}">
                <a16:creationId xmlns:a16="http://schemas.microsoft.com/office/drawing/2014/main" id="{376D340F-6577-8E3A-DEE2-FBF1AC027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C8B76F-8815-5353-5BDF-3D3CE5A90C5B}"/>
              </a:ext>
            </a:extLst>
          </p:cNvPr>
          <p:cNvSpPr>
            <a:spLocks noGrp="1"/>
          </p:cNvSpPr>
          <p:nvPr>
            <p:ph type="sldNum" sz="quarter" idx="12"/>
          </p:nvPr>
        </p:nvSpPr>
        <p:spPr/>
        <p:txBody>
          <a:bodyPr/>
          <a:lstStyle/>
          <a:p>
            <a:fld id="{E1B30007-382E-4952-A8F8-CD97BE9019EC}" type="slidenum">
              <a:rPr lang="en-US" smtClean="0"/>
              <a:t>‹#›</a:t>
            </a:fld>
            <a:endParaRPr lang="en-US"/>
          </a:p>
        </p:txBody>
      </p:sp>
    </p:spTree>
    <p:extLst>
      <p:ext uri="{BB962C8B-B14F-4D97-AF65-F5344CB8AC3E}">
        <p14:creationId xmlns:p14="http://schemas.microsoft.com/office/powerpoint/2010/main" val="385940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CCC291-5AC2-27BB-5F0D-9283A3102F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48A0AD-0000-DCE3-93C7-F8B0A75277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131E1-AB7B-E6E2-1452-C3EA027B5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3AA4B-142B-400F-BF11-A91CFD317FD1}" type="datetime1">
              <a:rPr lang="en-US" smtClean="0"/>
              <a:t>2/22/2024</a:t>
            </a:fld>
            <a:endParaRPr lang="en-US"/>
          </a:p>
        </p:txBody>
      </p:sp>
      <p:sp>
        <p:nvSpPr>
          <p:cNvPr id="5" name="Footer Placeholder 4">
            <a:extLst>
              <a:ext uri="{FF2B5EF4-FFF2-40B4-BE49-F238E27FC236}">
                <a16:creationId xmlns:a16="http://schemas.microsoft.com/office/drawing/2014/main" id="{5270A683-DB9B-45AE-A85B-69B805B2EA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BBEA24-53FC-2858-55B5-7EA4325DCF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30007-382E-4952-A8F8-CD97BE9019EC}" type="slidenum">
              <a:rPr lang="en-US" smtClean="0"/>
              <a:t>‹#›</a:t>
            </a:fld>
            <a:endParaRPr lang="en-US"/>
          </a:p>
        </p:txBody>
      </p:sp>
    </p:spTree>
    <p:extLst>
      <p:ext uri="{BB962C8B-B14F-4D97-AF65-F5344CB8AC3E}">
        <p14:creationId xmlns:p14="http://schemas.microsoft.com/office/powerpoint/2010/main" val="2114036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A69A-CDF3-AB89-7295-85506FEBE088}"/>
              </a:ext>
            </a:extLst>
          </p:cNvPr>
          <p:cNvSpPr>
            <a:spLocks noGrp="1"/>
          </p:cNvSpPr>
          <p:nvPr>
            <p:ph type="ctrTitle"/>
          </p:nvPr>
        </p:nvSpPr>
        <p:spPr>
          <a:xfrm>
            <a:off x="938389" y="1701800"/>
            <a:ext cx="10780889" cy="2387600"/>
          </a:xfrm>
        </p:spPr>
        <p:txBody>
          <a:bodyPr>
            <a:normAutofit/>
          </a:bodyPr>
          <a:lstStyle/>
          <a:p>
            <a:pPr algn="l"/>
            <a:r>
              <a:rPr lang="en-US" sz="6600" b="1" dirty="0">
                <a:latin typeface="Oswald" panose="00000500000000000000" pitchFamily="50" charset="0"/>
              </a:rPr>
              <a:t>FMV – Beyond the Surveys</a:t>
            </a:r>
          </a:p>
        </p:txBody>
      </p:sp>
      <p:sp>
        <p:nvSpPr>
          <p:cNvPr id="3" name="Subtitle 2">
            <a:extLst>
              <a:ext uri="{FF2B5EF4-FFF2-40B4-BE49-F238E27FC236}">
                <a16:creationId xmlns:a16="http://schemas.microsoft.com/office/drawing/2014/main" id="{A6BF4F50-8F7C-C09E-60B0-E8E211816A90}"/>
              </a:ext>
            </a:extLst>
          </p:cNvPr>
          <p:cNvSpPr>
            <a:spLocks noGrp="1"/>
          </p:cNvSpPr>
          <p:nvPr>
            <p:ph type="subTitle" idx="1"/>
          </p:nvPr>
        </p:nvSpPr>
        <p:spPr>
          <a:xfrm>
            <a:off x="938389" y="4296794"/>
            <a:ext cx="9144000" cy="1752725"/>
          </a:xfrm>
        </p:spPr>
        <p:txBody>
          <a:bodyPr anchor="ctr">
            <a:normAutofit/>
          </a:bodyPr>
          <a:lstStyle/>
          <a:p>
            <a:pPr algn="r">
              <a:lnSpc>
                <a:spcPct val="100000"/>
              </a:lnSpc>
              <a:spcBef>
                <a:spcPts val="0"/>
              </a:spcBef>
            </a:pPr>
            <a:r>
              <a:rPr lang="en-US" sz="4000" b="1" dirty="0">
                <a:solidFill>
                  <a:srgbClr val="3264A6"/>
                </a:solidFill>
                <a:latin typeface="Oswald" panose="00000500000000000000" pitchFamily="50" charset="0"/>
              </a:rPr>
              <a:t>HMS</a:t>
            </a:r>
            <a:r>
              <a:rPr lang="en-US" sz="4000" b="1" dirty="0">
                <a:latin typeface="Oswald" panose="00000500000000000000" pitchFamily="50" charset="0"/>
              </a:rPr>
              <a:t> Valuation Partners</a:t>
            </a:r>
          </a:p>
          <a:p>
            <a:pPr algn="r">
              <a:lnSpc>
                <a:spcPct val="100000"/>
              </a:lnSpc>
              <a:spcBef>
                <a:spcPts val="0"/>
              </a:spcBef>
            </a:pPr>
            <a:r>
              <a:rPr lang="en-US" sz="4000" dirty="0">
                <a:solidFill>
                  <a:schemeClr val="tx1">
                    <a:lumMod val="50000"/>
                    <a:lumOff val="50000"/>
                  </a:schemeClr>
                </a:solidFill>
                <a:latin typeface="+mj-lt"/>
              </a:rPr>
              <a:t>February 25, 2024</a:t>
            </a: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57289" y="114739"/>
            <a:ext cx="3174441" cy="913050"/>
          </a:xfrm>
          <a:prstGeom prst="rect">
            <a:avLst/>
          </a:prstGeom>
        </p:spPr>
      </p:pic>
      <p:sp>
        <p:nvSpPr>
          <p:cNvPr id="11" name="TextBox 10">
            <a:extLst>
              <a:ext uri="{FF2B5EF4-FFF2-40B4-BE49-F238E27FC236}">
                <a16:creationId xmlns:a16="http://schemas.microsoft.com/office/drawing/2014/main" id="{226866DA-DEFD-8FE7-ED68-1FB856992E5A}"/>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cxnSp>
        <p:nvCxnSpPr>
          <p:cNvPr id="16" name="Straight Connector 15">
            <a:extLst>
              <a:ext uri="{FF2B5EF4-FFF2-40B4-BE49-F238E27FC236}">
                <a16:creationId xmlns:a16="http://schemas.microsoft.com/office/drawing/2014/main" id="{7B9CA78F-0CC6-4DD1-D580-12F5409DA4FB}"/>
              </a:ext>
            </a:extLst>
          </p:cNvPr>
          <p:cNvCxnSpPr/>
          <p:nvPr/>
        </p:nvCxnSpPr>
        <p:spPr>
          <a:xfrm>
            <a:off x="938389" y="4089400"/>
            <a:ext cx="8801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7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extLst>
              <p:ext uri="{D42A27DB-BD31-4B8C-83A1-F6EECF244321}">
                <p14:modId xmlns:p14="http://schemas.microsoft.com/office/powerpoint/2010/main" val="4280884446"/>
              </p:ext>
            </p:extLst>
          </p:nvPr>
        </p:nvGraphicFramePr>
        <p:xfrm>
          <a:off x="185670" y="530205"/>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Dr. Ashley Jones - Rockstar</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4" name="Content Placeholder 1">
            <a:extLst>
              <a:ext uri="{FF2B5EF4-FFF2-40B4-BE49-F238E27FC236}">
                <a16:creationId xmlns:a16="http://schemas.microsoft.com/office/drawing/2014/main" id="{0D8108DB-6B8C-567E-E2C3-1E41FEB87618}"/>
              </a:ext>
            </a:extLst>
          </p:cNvPr>
          <p:cNvSpPr>
            <a:spLocks noGrp="1"/>
          </p:cNvSpPr>
          <p:nvPr>
            <p:ph idx="1"/>
          </p:nvPr>
        </p:nvSpPr>
        <p:spPr>
          <a:xfrm>
            <a:off x="327705" y="1524852"/>
            <a:ext cx="11202308" cy="4714231"/>
          </a:xfrm>
        </p:spPr>
        <p:txBody>
          <a:bodyPr>
            <a:noAutofit/>
          </a:bodyPr>
          <a:lstStyle/>
          <a:p>
            <a:pPr marL="0" lvl="1" indent="0">
              <a:spcBef>
                <a:spcPts val="1000"/>
              </a:spcBef>
              <a:buClr>
                <a:srgbClr val="00833E"/>
              </a:buClr>
              <a:buNone/>
            </a:pPr>
            <a:r>
              <a:rPr lang="en-US" i="1" dirty="0"/>
              <a:t>“By way of example, assume a hospital is engaged in negotiations to employ an orthopedic surgeon [Dr. Ashley Jones]. Independent salary surveys indicate that compensation of $450,000 per year would be appropriate for an orthopedic surgeon in the geographic location of the hospital. However, the orthopedic surgeon with whom the hospital is negotiating is one of the top orthopedic surgeons in the entire country and is highly sought after by professional athletes with knee injuries due to his specialized techniques and success rate. Thus, although the employee compensation of a hypothetical orthopedic surgeon may be $450,000 per year, this particular physician commands a significantly higher salary. In this example, compensation substantially above $450,000 per year may be fair market value.”  85 FR 77554 (December 2, 2020)</a:t>
            </a:r>
          </a:p>
          <a:p>
            <a:pPr marL="0" lvl="1" indent="0" defTabSz="914400">
              <a:lnSpc>
                <a:spcPct val="90000"/>
              </a:lnSpc>
              <a:spcBef>
                <a:spcPts val="1000"/>
              </a:spcBef>
              <a:buClr>
                <a:srgbClr val="00833E"/>
              </a:buClr>
              <a:buNone/>
            </a:pPr>
            <a:endParaRPr lang="en-US" sz="2800" dirty="0"/>
          </a:p>
        </p:txBody>
      </p:sp>
      <p:sp>
        <p:nvSpPr>
          <p:cNvPr id="2" name="Slide Number Placeholder 1">
            <a:extLst>
              <a:ext uri="{FF2B5EF4-FFF2-40B4-BE49-F238E27FC236}">
                <a16:creationId xmlns:a16="http://schemas.microsoft.com/office/drawing/2014/main" id="{3D88CD60-484D-8680-3BBE-0D4D010AA848}"/>
              </a:ext>
            </a:extLst>
          </p:cNvPr>
          <p:cNvSpPr>
            <a:spLocks noGrp="1"/>
          </p:cNvSpPr>
          <p:nvPr>
            <p:ph type="sldNum" sz="quarter" idx="12"/>
          </p:nvPr>
        </p:nvSpPr>
        <p:spPr/>
        <p:txBody>
          <a:bodyPr/>
          <a:lstStyle/>
          <a:p>
            <a:fld id="{E1B30007-382E-4952-A8F8-CD97BE9019EC}" type="slidenum">
              <a:rPr lang="en-US" smtClean="0"/>
              <a:t>10</a:t>
            </a:fld>
            <a:endParaRPr lang="en-US"/>
          </a:p>
        </p:txBody>
      </p:sp>
    </p:spTree>
    <p:extLst>
      <p:ext uri="{BB962C8B-B14F-4D97-AF65-F5344CB8AC3E}">
        <p14:creationId xmlns:p14="http://schemas.microsoft.com/office/powerpoint/2010/main" val="30743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723612-10FA-2FC4-3E2A-9234E70D49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20427" y="1418292"/>
            <a:ext cx="9534617" cy="4903361"/>
          </a:xfrm>
          <a:prstGeom prst="rect">
            <a:avLst/>
          </a:prstGeom>
        </p:spPr>
      </p:pic>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nvGraphicFramePr>
        <p:xfrm>
          <a:off x="838200" y="201123"/>
          <a:ext cx="10515600" cy="1208024"/>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pPr>
                        <a:lnSpc>
                          <a:spcPts val="4300"/>
                        </a:lnSpc>
                      </a:pPr>
                      <a:r>
                        <a:rPr lang="en-US" sz="4800" b="1" dirty="0">
                          <a:solidFill>
                            <a:schemeClr val="tx1"/>
                          </a:solidFill>
                          <a:latin typeface="+mj-lt"/>
                        </a:rPr>
                        <a:t>Compensation should be</a:t>
                      </a:r>
                    </a:p>
                    <a:p>
                      <a:pPr>
                        <a:lnSpc>
                          <a:spcPts val="4300"/>
                        </a:lnSpc>
                      </a:pPr>
                      <a:r>
                        <a:rPr lang="en-US" sz="4800" b="1" dirty="0">
                          <a:solidFill>
                            <a:schemeClr val="tx1"/>
                          </a:solidFill>
                          <a:latin typeface="+mj-lt"/>
                        </a:rPr>
                        <a:t>Specific to the facts </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graphicFrame>
        <p:nvGraphicFramePr>
          <p:cNvPr id="11" name="Table 11">
            <a:extLst>
              <a:ext uri="{FF2B5EF4-FFF2-40B4-BE49-F238E27FC236}">
                <a16:creationId xmlns:a16="http://schemas.microsoft.com/office/drawing/2014/main" id="{64A84F2E-CDD2-56E1-60F6-6EC6CBA38AE3}"/>
              </a:ext>
            </a:extLst>
          </p:cNvPr>
          <p:cNvGraphicFramePr>
            <a:graphicFrameLocks noGrp="1"/>
          </p:cNvGraphicFramePr>
          <p:nvPr>
            <p:ph idx="1"/>
          </p:nvPr>
        </p:nvGraphicFramePr>
        <p:xfrm>
          <a:off x="838200" y="1825625"/>
          <a:ext cx="10515600" cy="3708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05103390"/>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0096153"/>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descr="Logo&#10;&#10;Description automatically generated">
            <a:extLst>
              <a:ext uri="{FF2B5EF4-FFF2-40B4-BE49-F238E27FC236}">
                <a16:creationId xmlns:a16="http://schemas.microsoft.com/office/drawing/2014/main" id="{623030BF-A003-CE0F-BFE3-28A9F57D6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3191" y="123550"/>
            <a:ext cx="3191838" cy="913050"/>
          </a:xfrm>
          <a:prstGeom prst="rect">
            <a:avLst/>
          </a:prstGeom>
        </p:spPr>
      </p:pic>
      <p:pic>
        <p:nvPicPr>
          <p:cNvPr id="2" name="Picture 1">
            <a:extLst>
              <a:ext uri="{FF2B5EF4-FFF2-40B4-BE49-F238E27FC236}">
                <a16:creationId xmlns:a16="http://schemas.microsoft.com/office/drawing/2014/main" id="{C862317D-F5E4-1C61-74A0-3F8835F753A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57289" y="116907"/>
            <a:ext cx="3174441" cy="908713"/>
          </a:xfrm>
          <a:prstGeom prst="rect">
            <a:avLst/>
          </a:prstGeom>
        </p:spPr>
      </p:pic>
    </p:spTree>
    <p:extLst>
      <p:ext uri="{BB962C8B-B14F-4D97-AF65-F5344CB8AC3E}">
        <p14:creationId xmlns:p14="http://schemas.microsoft.com/office/powerpoint/2010/main" val="453691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extLst>
              <p:ext uri="{D42A27DB-BD31-4B8C-83A1-F6EECF244321}">
                <p14:modId xmlns:p14="http://schemas.microsoft.com/office/powerpoint/2010/main" val="4290790138"/>
              </p:ext>
            </p:extLst>
          </p:nvPr>
        </p:nvGraphicFramePr>
        <p:xfrm>
          <a:off x="380218" y="290412"/>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Survey Data Challenge - </a:t>
                      </a:r>
                      <a:r>
                        <a:rPr lang="en-US" sz="4800" b="1" dirty="0" err="1">
                          <a:solidFill>
                            <a:schemeClr val="tx1">
                              <a:lumMod val="75000"/>
                              <a:lumOff val="25000"/>
                            </a:schemeClr>
                          </a:solidFill>
                          <a:latin typeface="Oswald" panose="00000500000000000000" pitchFamily="50" charset="0"/>
                        </a:rPr>
                        <a:t>wRVUs</a:t>
                      </a:r>
                      <a:endParaRPr lang="en-US" sz="4800" b="1" dirty="0">
                        <a:solidFill>
                          <a:schemeClr val="tx1">
                            <a:lumMod val="75000"/>
                            <a:lumOff val="25000"/>
                          </a:schemeClr>
                        </a:solidFill>
                        <a:latin typeface="Oswald" panose="00000500000000000000" pitchFamily="50" charset="0"/>
                      </a:endParaRP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3" name="Content Placeholder 2">
            <a:extLst>
              <a:ext uri="{FF2B5EF4-FFF2-40B4-BE49-F238E27FC236}">
                <a16:creationId xmlns:a16="http://schemas.microsoft.com/office/drawing/2014/main" id="{8DA74535-A4DA-6941-3310-809D1FBF4196}"/>
              </a:ext>
            </a:extLst>
          </p:cNvPr>
          <p:cNvSpPr>
            <a:spLocks noGrp="1"/>
          </p:cNvSpPr>
          <p:nvPr>
            <p:ph idx="1"/>
          </p:nvPr>
        </p:nvSpPr>
        <p:spPr>
          <a:xfrm>
            <a:off x="460514" y="1113372"/>
            <a:ext cx="10515600" cy="4351338"/>
          </a:xfrm>
        </p:spPr>
        <p:txBody>
          <a:bodyPr/>
          <a:lstStyle/>
          <a:p>
            <a:pPr>
              <a:buClr>
                <a:srgbClr val="00833E"/>
              </a:buClr>
            </a:pPr>
            <a:r>
              <a:rPr lang="en-US" dirty="0"/>
              <a:t>Are Compensation and Production correlated?</a:t>
            </a:r>
          </a:p>
          <a:p>
            <a:pPr lvl="1">
              <a:buClr>
                <a:srgbClr val="00833E"/>
              </a:buClr>
            </a:pPr>
            <a:r>
              <a:rPr lang="en-US" i="1" dirty="0"/>
              <a:t>MGMA Warning on Behavior of Conversion Rates:</a:t>
            </a:r>
          </a:p>
          <a:p>
            <a:pPr marL="0" indent="0">
              <a:buNone/>
            </a:pPr>
            <a:endParaRPr lang="en-US" dirty="0"/>
          </a:p>
        </p:txBody>
      </p:sp>
      <p:pic>
        <p:nvPicPr>
          <p:cNvPr id="5" name="Picture 4">
            <a:extLst>
              <a:ext uri="{FF2B5EF4-FFF2-40B4-BE49-F238E27FC236}">
                <a16:creationId xmlns:a16="http://schemas.microsoft.com/office/drawing/2014/main" id="{AE3F7D52-9C0B-5083-E7EE-A08E0438F070}"/>
              </a:ext>
            </a:extLst>
          </p:cNvPr>
          <p:cNvPicPr>
            <a:picLocks noChangeAspect="1"/>
          </p:cNvPicPr>
          <p:nvPr/>
        </p:nvPicPr>
        <p:blipFill>
          <a:blip r:embed="rId3"/>
          <a:stretch>
            <a:fillRect/>
          </a:stretch>
        </p:blipFill>
        <p:spPr>
          <a:xfrm>
            <a:off x="1166191" y="1932179"/>
            <a:ext cx="9729627" cy="4452133"/>
          </a:xfrm>
          <a:prstGeom prst="rect">
            <a:avLst/>
          </a:prstGeom>
        </p:spPr>
      </p:pic>
      <p:sp>
        <p:nvSpPr>
          <p:cNvPr id="7" name="Rectangle 6">
            <a:extLst>
              <a:ext uri="{FF2B5EF4-FFF2-40B4-BE49-F238E27FC236}">
                <a16:creationId xmlns:a16="http://schemas.microsoft.com/office/drawing/2014/main" id="{9E187A9F-CB02-7D39-9298-B9D77386272E}"/>
              </a:ext>
            </a:extLst>
          </p:cNvPr>
          <p:cNvSpPr/>
          <p:nvPr/>
        </p:nvSpPr>
        <p:spPr>
          <a:xfrm>
            <a:off x="1170921" y="6226953"/>
            <a:ext cx="9462498" cy="261610"/>
          </a:xfrm>
          <a:prstGeom prst="rect">
            <a:avLst/>
          </a:prstGeom>
        </p:spPr>
        <p:txBody>
          <a:bodyPr wrap="square">
            <a:spAutoFit/>
          </a:bodyPr>
          <a:lstStyle/>
          <a:p>
            <a:r>
              <a:rPr lang="en-US" sz="1100" i="1" dirty="0">
                <a:solidFill>
                  <a:srgbClr val="00833E"/>
                </a:solidFill>
                <a:latin typeface="+mn-lt"/>
              </a:rPr>
              <a:t>(source: 2013 MGMA Physician Compensation and Production Report, mgma.com/data – total cash compensation and Work RVUs)</a:t>
            </a:r>
          </a:p>
        </p:txBody>
      </p:sp>
      <p:sp>
        <p:nvSpPr>
          <p:cNvPr id="2" name="Slide Number Placeholder 1">
            <a:extLst>
              <a:ext uri="{FF2B5EF4-FFF2-40B4-BE49-F238E27FC236}">
                <a16:creationId xmlns:a16="http://schemas.microsoft.com/office/drawing/2014/main" id="{F9FCD3CE-A0C1-B600-F935-36FA5767C42A}"/>
              </a:ext>
            </a:extLst>
          </p:cNvPr>
          <p:cNvSpPr>
            <a:spLocks noGrp="1"/>
          </p:cNvSpPr>
          <p:nvPr>
            <p:ph type="sldNum" sz="quarter" idx="12"/>
          </p:nvPr>
        </p:nvSpPr>
        <p:spPr/>
        <p:txBody>
          <a:bodyPr/>
          <a:lstStyle/>
          <a:p>
            <a:fld id="{E1B30007-382E-4952-A8F8-CD97BE9019EC}" type="slidenum">
              <a:rPr lang="en-US" smtClean="0"/>
              <a:t>12</a:t>
            </a:fld>
            <a:endParaRPr lang="en-US"/>
          </a:p>
        </p:txBody>
      </p:sp>
    </p:spTree>
    <p:extLst>
      <p:ext uri="{BB962C8B-B14F-4D97-AF65-F5344CB8AC3E}">
        <p14:creationId xmlns:p14="http://schemas.microsoft.com/office/powerpoint/2010/main" val="28474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nvGraphicFramePr>
        <p:xfrm>
          <a:off x="380218" y="290412"/>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Survey Data Challenge - </a:t>
                      </a:r>
                      <a:r>
                        <a:rPr lang="en-US" sz="4800" b="1" dirty="0" err="1">
                          <a:solidFill>
                            <a:schemeClr val="tx1">
                              <a:lumMod val="75000"/>
                              <a:lumOff val="25000"/>
                            </a:schemeClr>
                          </a:solidFill>
                          <a:latin typeface="Oswald" panose="00000500000000000000" pitchFamily="50" charset="0"/>
                        </a:rPr>
                        <a:t>wRVUs</a:t>
                      </a:r>
                      <a:endParaRPr lang="en-US" sz="4800" b="1" dirty="0">
                        <a:solidFill>
                          <a:schemeClr val="tx1">
                            <a:lumMod val="75000"/>
                            <a:lumOff val="25000"/>
                          </a:schemeClr>
                        </a:solidFill>
                        <a:latin typeface="Oswald" panose="00000500000000000000" pitchFamily="50" charset="0"/>
                      </a:endParaRP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3" name="Content Placeholder 2">
            <a:extLst>
              <a:ext uri="{FF2B5EF4-FFF2-40B4-BE49-F238E27FC236}">
                <a16:creationId xmlns:a16="http://schemas.microsoft.com/office/drawing/2014/main" id="{8DA74535-A4DA-6941-3310-809D1FBF4196}"/>
              </a:ext>
            </a:extLst>
          </p:cNvPr>
          <p:cNvSpPr>
            <a:spLocks noGrp="1"/>
          </p:cNvSpPr>
          <p:nvPr>
            <p:ph idx="1"/>
          </p:nvPr>
        </p:nvSpPr>
        <p:spPr>
          <a:xfrm>
            <a:off x="460514" y="1113372"/>
            <a:ext cx="10515600" cy="4351338"/>
          </a:xfrm>
        </p:spPr>
        <p:txBody>
          <a:bodyPr/>
          <a:lstStyle/>
          <a:p>
            <a:pPr>
              <a:buClr>
                <a:srgbClr val="00833E"/>
              </a:buClr>
            </a:pPr>
            <a:r>
              <a:rPr lang="en-US" dirty="0"/>
              <a:t>Behavior of Per-Unit Conversion Rates</a:t>
            </a:r>
          </a:p>
          <a:p>
            <a:pPr lvl="1">
              <a:buClr>
                <a:srgbClr val="00833E"/>
              </a:buClr>
            </a:pPr>
            <a:r>
              <a:rPr lang="en-US" i="1" dirty="0"/>
              <a:t>MGMA Data within each quartile:</a:t>
            </a:r>
          </a:p>
          <a:p>
            <a:pPr marL="0" indent="0">
              <a:buNone/>
            </a:pPr>
            <a:endParaRPr lang="en-US" dirty="0"/>
          </a:p>
        </p:txBody>
      </p:sp>
      <p:pic>
        <p:nvPicPr>
          <p:cNvPr id="2" name="Picture 1">
            <a:extLst>
              <a:ext uri="{FF2B5EF4-FFF2-40B4-BE49-F238E27FC236}">
                <a16:creationId xmlns:a16="http://schemas.microsoft.com/office/drawing/2014/main" id="{AA2EC139-0936-7D65-766A-F39E0BAA148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170920" y="1935434"/>
            <a:ext cx="9885489" cy="4310464"/>
          </a:xfrm>
          <a:prstGeom prst="rect">
            <a:avLst/>
          </a:prstGeom>
        </p:spPr>
      </p:pic>
      <p:sp>
        <p:nvSpPr>
          <p:cNvPr id="4" name="Rectangle 3">
            <a:extLst>
              <a:ext uri="{FF2B5EF4-FFF2-40B4-BE49-F238E27FC236}">
                <a16:creationId xmlns:a16="http://schemas.microsoft.com/office/drawing/2014/main" id="{E15BF991-A27B-A2E1-84B1-635B2A0FEB28}"/>
              </a:ext>
            </a:extLst>
          </p:cNvPr>
          <p:cNvSpPr/>
          <p:nvPr/>
        </p:nvSpPr>
        <p:spPr>
          <a:xfrm>
            <a:off x="1170920" y="6226848"/>
            <a:ext cx="8708576" cy="261610"/>
          </a:xfrm>
          <a:prstGeom prst="rect">
            <a:avLst/>
          </a:prstGeom>
        </p:spPr>
        <p:txBody>
          <a:bodyPr wrap="square">
            <a:spAutoFit/>
          </a:bodyPr>
          <a:lstStyle/>
          <a:p>
            <a:r>
              <a:rPr lang="en-US" sz="1100" i="1" dirty="0">
                <a:solidFill>
                  <a:srgbClr val="00833E"/>
                </a:solidFill>
              </a:rPr>
              <a:t>(source: 2017 MGMA </a:t>
            </a:r>
            <a:r>
              <a:rPr lang="en-US" sz="1100" i="1" dirty="0" err="1">
                <a:solidFill>
                  <a:srgbClr val="00833E"/>
                </a:solidFill>
              </a:rPr>
              <a:t>DataDive</a:t>
            </a:r>
            <a:r>
              <a:rPr lang="en-US" sz="1100" i="1" dirty="0">
                <a:solidFill>
                  <a:srgbClr val="00833E"/>
                </a:solidFill>
              </a:rPr>
              <a:t> Provider Compensation, mgma.com/data – total cash compensation by quartile of production)</a:t>
            </a:r>
          </a:p>
        </p:txBody>
      </p:sp>
      <p:sp>
        <p:nvSpPr>
          <p:cNvPr id="5" name="Slide Number Placeholder 4">
            <a:extLst>
              <a:ext uri="{FF2B5EF4-FFF2-40B4-BE49-F238E27FC236}">
                <a16:creationId xmlns:a16="http://schemas.microsoft.com/office/drawing/2014/main" id="{26DFBB44-1332-064A-4200-6F8A956F00CE}"/>
              </a:ext>
            </a:extLst>
          </p:cNvPr>
          <p:cNvSpPr>
            <a:spLocks noGrp="1"/>
          </p:cNvSpPr>
          <p:nvPr>
            <p:ph type="sldNum" sz="quarter" idx="12"/>
          </p:nvPr>
        </p:nvSpPr>
        <p:spPr/>
        <p:txBody>
          <a:bodyPr/>
          <a:lstStyle/>
          <a:p>
            <a:fld id="{E1B30007-382E-4952-A8F8-CD97BE9019EC}" type="slidenum">
              <a:rPr lang="en-US" smtClean="0"/>
              <a:t>13</a:t>
            </a:fld>
            <a:endParaRPr lang="en-US"/>
          </a:p>
        </p:txBody>
      </p:sp>
    </p:spTree>
    <p:extLst>
      <p:ext uri="{BB962C8B-B14F-4D97-AF65-F5344CB8AC3E}">
        <p14:creationId xmlns:p14="http://schemas.microsoft.com/office/powerpoint/2010/main" val="24014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11" name="Title 10">
            <a:extLst>
              <a:ext uri="{FF2B5EF4-FFF2-40B4-BE49-F238E27FC236}">
                <a16:creationId xmlns:a16="http://schemas.microsoft.com/office/drawing/2014/main" id="{B16BAD20-B2B1-2ABF-5014-CA5AA0824989}"/>
              </a:ext>
            </a:extLst>
          </p:cNvPr>
          <p:cNvSpPr>
            <a:spLocks noGrp="1"/>
          </p:cNvSpPr>
          <p:nvPr>
            <p:ph type="title"/>
          </p:nvPr>
        </p:nvSpPr>
        <p:spPr/>
        <p:txBody>
          <a:bodyPr/>
          <a:lstStyle/>
          <a:p>
            <a:r>
              <a:rPr lang="en-US" b="1" dirty="0">
                <a:latin typeface="Oswald Medium" panose="00000600000000000000" pitchFamily="50" charset="0"/>
              </a:rPr>
              <a:t>ER Call Coverage Agreements</a:t>
            </a:r>
          </a:p>
        </p:txBody>
      </p:sp>
      <p:sp>
        <p:nvSpPr>
          <p:cNvPr id="12" name="Text Placeholder 11">
            <a:extLst>
              <a:ext uri="{FF2B5EF4-FFF2-40B4-BE49-F238E27FC236}">
                <a16:creationId xmlns:a16="http://schemas.microsoft.com/office/drawing/2014/main" id="{CFFA1350-D864-2D9D-B371-EEB3510B78D5}"/>
              </a:ext>
            </a:extLst>
          </p:cNvPr>
          <p:cNvSpPr>
            <a:spLocks noGrp="1"/>
          </p:cNvSpPr>
          <p:nvPr>
            <p:ph type="body" idx="1"/>
          </p:nvPr>
        </p:nvSpPr>
        <p:spPr/>
        <p:txBody>
          <a:bodyPr/>
          <a:lstStyle/>
          <a:p>
            <a:r>
              <a:rPr lang="en-US" dirty="0"/>
              <a:t>Understanding that ER Call value is Facility-Specific</a:t>
            </a:r>
          </a:p>
        </p:txBody>
      </p:sp>
      <p:sp>
        <p:nvSpPr>
          <p:cNvPr id="2" name="Slide Number Placeholder 1">
            <a:extLst>
              <a:ext uri="{FF2B5EF4-FFF2-40B4-BE49-F238E27FC236}">
                <a16:creationId xmlns:a16="http://schemas.microsoft.com/office/drawing/2014/main" id="{8496D4B6-5A53-2EA6-3051-8FBB824E552C}"/>
              </a:ext>
            </a:extLst>
          </p:cNvPr>
          <p:cNvSpPr>
            <a:spLocks noGrp="1"/>
          </p:cNvSpPr>
          <p:nvPr>
            <p:ph type="sldNum" sz="quarter" idx="12"/>
          </p:nvPr>
        </p:nvSpPr>
        <p:spPr/>
        <p:txBody>
          <a:bodyPr/>
          <a:lstStyle/>
          <a:p>
            <a:fld id="{E1B30007-382E-4952-A8F8-CD97BE9019EC}" type="slidenum">
              <a:rPr lang="en-US" smtClean="0"/>
              <a:t>14</a:t>
            </a:fld>
            <a:endParaRPr lang="en-US"/>
          </a:p>
        </p:txBody>
      </p:sp>
    </p:spTree>
    <p:extLst>
      <p:ext uri="{BB962C8B-B14F-4D97-AF65-F5344CB8AC3E}">
        <p14:creationId xmlns:p14="http://schemas.microsoft.com/office/powerpoint/2010/main" val="231084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extLst>
              <p:ext uri="{D42A27DB-BD31-4B8C-83A1-F6EECF244321}">
                <p14:modId xmlns:p14="http://schemas.microsoft.com/office/powerpoint/2010/main" val="1076406168"/>
              </p:ext>
            </p:extLst>
          </p:nvPr>
        </p:nvGraphicFramePr>
        <p:xfrm>
          <a:off x="185670" y="530205"/>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GI Call Coverage</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4" name="Content Placeholder 1">
            <a:extLst>
              <a:ext uri="{FF2B5EF4-FFF2-40B4-BE49-F238E27FC236}">
                <a16:creationId xmlns:a16="http://schemas.microsoft.com/office/drawing/2014/main" id="{0D8108DB-6B8C-567E-E2C3-1E41FEB87618}"/>
              </a:ext>
            </a:extLst>
          </p:cNvPr>
          <p:cNvSpPr>
            <a:spLocks noGrp="1"/>
          </p:cNvSpPr>
          <p:nvPr>
            <p:ph idx="1"/>
          </p:nvPr>
        </p:nvSpPr>
        <p:spPr>
          <a:xfrm>
            <a:off x="327705" y="1524852"/>
            <a:ext cx="11202308" cy="4714231"/>
          </a:xfrm>
        </p:spPr>
        <p:txBody>
          <a:bodyPr>
            <a:noAutofit/>
          </a:bodyPr>
          <a:lstStyle/>
          <a:p>
            <a:pPr marL="0" lvl="1" indent="0" defTabSz="914400">
              <a:lnSpc>
                <a:spcPct val="90000"/>
              </a:lnSpc>
              <a:spcBef>
                <a:spcPts val="1000"/>
              </a:spcBef>
              <a:buClr>
                <a:srgbClr val="00833E"/>
              </a:buClr>
              <a:buNone/>
            </a:pPr>
            <a:r>
              <a:rPr lang="en-US" sz="2800" i="1" dirty="0"/>
              <a:t>You just got word that your GI call panel are refusing to take call unless the rate goes from $850 to $2,500 per day.  They tell you that they would rather stay in their </a:t>
            </a:r>
            <a:r>
              <a:rPr lang="en-US" sz="2800" i="1" dirty="0" err="1"/>
              <a:t>endosuites</a:t>
            </a:r>
            <a:r>
              <a:rPr lang="en-US" sz="2800" i="1" dirty="0"/>
              <a:t> doing endoscopies then travel to the hospital for challenging patients with limited payor resources.  </a:t>
            </a:r>
          </a:p>
          <a:p>
            <a:pPr marL="0" lvl="1" indent="0" defTabSz="914400">
              <a:lnSpc>
                <a:spcPct val="90000"/>
              </a:lnSpc>
              <a:spcBef>
                <a:spcPts val="1000"/>
              </a:spcBef>
              <a:buClr>
                <a:srgbClr val="00833E"/>
              </a:buClr>
              <a:buNone/>
            </a:pPr>
            <a:r>
              <a:rPr lang="en-US" sz="2800" i="1" dirty="0"/>
              <a:t>	 </a:t>
            </a:r>
            <a:endParaRPr lang="en-US" sz="2400" i="1" dirty="0"/>
          </a:p>
        </p:txBody>
      </p:sp>
      <p:sp>
        <p:nvSpPr>
          <p:cNvPr id="2" name="Slide Number Placeholder 1">
            <a:extLst>
              <a:ext uri="{FF2B5EF4-FFF2-40B4-BE49-F238E27FC236}">
                <a16:creationId xmlns:a16="http://schemas.microsoft.com/office/drawing/2014/main" id="{3D88CD60-484D-8680-3BBE-0D4D010AA848}"/>
              </a:ext>
            </a:extLst>
          </p:cNvPr>
          <p:cNvSpPr>
            <a:spLocks noGrp="1"/>
          </p:cNvSpPr>
          <p:nvPr>
            <p:ph type="sldNum" sz="quarter" idx="12"/>
          </p:nvPr>
        </p:nvSpPr>
        <p:spPr/>
        <p:txBody>
          <a:bodyPr/>
          <a:lstStyle/>
          <a:p>
            <a:fld id="{E1B30007-382E-4952-A8F8-CD97BE9019EC}" type="slidenum">
              <a:rPr lang="en-US" smtClean="0"/>
              <a:t>15</a:t>
            </a:fld>
            <a:endParaRPr lang="en-US"/>
          </a:p>
        </p:txBody>
      </p:sp>
    </p:spTree>
    <p:extLst>
      <p:ext uri="{BB962C8B-B14F-4D97-AF65-F5344CB8AC3E}">
        <p14:creationId xmlns:p14="http://schemas.microsoft.com/office/powerpoint/2010/main" val="353900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extLst>
              <p:ext uri="{D42A27DB-BD31-4B8C-83A1-F6EECF244321}">
                <p14:modId xmlns:p14="http://schemas.microsoft.com/office/powerpoint/2010/main" val="719762622"/>
              </p:ext>
            </p:extLst>
          </p:nvPr>
        </p:nvGraphicFramePr>
        <p:xfrm>
          <a:off x="278034" y="136525"/>
          <a:ext cx="10515600" cy="13106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000" b="1" dirty="0">
                          <a:solidFill>
                            <a:schemeClr val="tx1">
                              <a:lumMod val="75000"/>
                              <a:lumOff val="25000"/>
                            </a:schemeClr>
                          </a:solidFill>
                          <a:latin typeface="Oswald" panose="00000500000000000000" pitchFamily="50" charset="0"/>
                        </a:rPr>
                        <a:t>Taking Call Rates Apart &amp; </a:t>
                      </a:r>
                    </a:p>
                    <a:p>
                      <a:r>
                        <a:rPr lang="en-US" sz="4000" b="1" dirty="0">
                          <a:solidFill>
                            <a:schemeClr val="tx1">
                              <a:lumMod val="75000"/>
                              <a:lumOff val="25000"/>
                            </a:schemeClr>
                          </a:solidFill>
                          <a:latin typeface="Oswald" panose="00000500000000000000" pitchFamily="50" charset="0"/>
                        </a:rPr>
                        <a:t>Putting them Back Together</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2" name="Slide Number Placeholder 1">
            <a:extLst>
              <a:ext uri="{FF2B5EF4-FFF2-40B4-BE49-F238E27FC236}">
                <a16:creationId xmlns:a16="http://schemas.microsoft.com/office/drawing/2014/main" id="{3D88CD60-484D-8680-3BBE-0D4D010AA848}"/>
              </a:ext>
            </a:extLst>
          </p:cNvPr>
          <p:cNvSpPr>
            <a:spLocks noGrp="1"/>
          </p:cNvSpPr>
          <p:nvPr>
            <p:ph type="sldNum" sz="quarter" idx="12"/>
          </p:nvPr>
        </p:nvSpPr>
        <p:spPr/>
        <p:txBody>
          <a:bodyPr/>
          <a:lstStyle/>
          <a:p>
            <a:fld id="{E1B30007-382E-4952-A8F8-CD97BE9019EC}" type="slidenum">
              <a:rPr lang="en-US" smtClean="0"/>
              <a:t>16</a:t>
            </a:fld>
            <a:endParaRPr lang="en-US"/>
          </a:p>
        </p:txBody>
      </p:sp>
      <p:pic>
        <p:nvPicPr>
          <p:cNvPr id="7" name="Content Placeholder 5" descr="Woman writing on a desk">
            <a:extLst>
              <a:ext uri="{FF2B5EF4-FFF2-40B4-BE49-F238E27FC236}">
                <a16:creationId xmlns:a16="http://schemas.microsoft.com/office/drawing/2014/main" id="{55BAF08E-86FD-8CE5-8B6F-E2C1CC967E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165"/>
          <a:stretch/>
        </p:blipFill>
        <p:spPr>
          <a:xfrm>
            <a:off x="6322646" y="2145270"/>
            <a:ext cx="5001050" cy="3525857"/>
          </a:xfrm>
          <a:prstGeom prst="rect">
            <a:avLst/>
          </a:prstGeom>
        </p:spPr>
      </p:pic>
      <p:sp>
        <p:nvSpPr>
          <p:cNvPr id="8" name="TextBox 7">
            <a:extLst>
              <a:ext uri="{FF2B5EF4-FFF2-40B4-BE49-F238E27FC236}">
                <a16:creationId xmlns:a16="http://schemas.microsoft.com/office/drawing/2014/main" id="{4B92473E-5218-93CD-D474-8D7B3BA5B450}"/>
              </a:ext>
            </a:extLst>
          </p:cNvPr>
          <p:cNvSpPr txBox="1"/>
          <p:nvPr/>
        </p:nvSpPr>
        <p:spPr>
          <a:xfrm>
            <a:off x="471056" y="1992871"/>
            <a:ext cx="5398299" cy="3785652"/>
          </a:xfrm>
          <a:prstGeom prst="rect">
            <a:avLst/>
          </a:prstGeom>
          <a:noFill/>
        </p:spPr>
        <p:txBody>
          <a:bodyPr wrap="square" rtlCol="0">
            <a:spAutoFit/>
          </a:bodyPr>
          <a:lstStyle/>
          <a:p>
            <a:pPr marL="342900" indent="-342900">
              <a:buClr>
                <a:srgbClr val="0E9649"/>
              </a:buClr>
              <a:buFont typeface="Arial" panose="020B0604020202020204" pitchFamily="34" charset="0"/>
              <a:buChar char="•"/>
            </a:pPr>
            <a:r>
              <a:rPr lang="en-US" sz="2400" dirty="0"/>
              <a:t>Are not all call rates the same for the specialty in a market?</a:t>
            </a:r>
          </a:p>
          <a:p>
            <a:pPr marL="342900" indent="-342900">
              <a:buClr>
                <a:srgbClr val="0E9649"/>
              </a:buClr>
              <a:buFont typeface="Arial" panose="020B0604020202020204" pitchFamily="34" charset="0"/>
              <a:buChar char="•"/>
            </a:pPr>
            <a:endParaRPr lang="en-US" sz="2400" dirty="0"/>
          </a:p>
          <a:p>
            <a:pPr marL="342900" indent="-342900">
              <a:buClr>
                <a:srgbClr val="0E9649"/>
              </a:buClr>
              <a:buFont typeface="Arial" panose="020B0604020202020204" pitchFamily="34" charset="0"/>
              <a:buChar char="•"/>
            </a:pPr>
            <a:r>
              <a:rPr lang="en-US" sz="2400" dirty="0"/>
              <a:t>Are there factors unique to the facility, call requirements, compensation terms that impact the rate?</a:t>
            </a:r>
          </a:p>
          <a:p>
            <a:pPr marL="342900" indent="-342900">
              <a:buClr>
                <a:srgbClr val="0E9649"/>
              </a:buClr>
              <a:buFont typeface="Arial" panose="020B0604020202020204" pitchFamily="34" charset="0"/>
              <a:buChar char="•"/>
            </a:pPr>
            <a:endParaRPr lang="en-US" sz="2400" dirty="0"/>
          </a:p>
          <a:p>
            <a:pPr marL="342900" indent="-342900">
              <a:buClr>
                <a:srgbClr val="0E9649"/>
              </a:buClr>
              <a:buFont typeface="Arial" panose="020B0604020202020204" pitchFamily="34" charset="0"/>
              <a:buChar char="•"/>
            </a:pPr>
            <a:r>
              <a:rPr lang="en-US" sz="2400" dirty="0"/>
              <a:t>Is the call rate the same for community physicians as it is for an employed physician?</a:t>
            </a:r>
          </a:p>
        </p:txBody>
      </p:sp>
    </p:spTree>
    <p:extLst>
      <p:ext uri="{BB962C8B-B14F-4D97-AF65-F5344CB8AC3E}">
        <p14:creationId xmlns:p14="http://schemas.microsoft.com/office/powerpoint/2010/main" val="172503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extLst>
              <p:ext uri="{D42A27DB-BD31-4B8C-83A1-F6EECF244321}">
                <p14:modId xmlns:p14="http://schemas.microsoft.com/office/powerpoint/2010/main" val="629300088"/>
              </p:ext>
            </p:extLst>
          </p:nvPr>
        </p:nvGraphicFramePr>
        <p:xfrm>
          <a:off x="185670" y="530205"/>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Components of Call Value</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2" name="Slide Number Placeholder 1">
            <a:extLst>
              <a:ext uri="{FF2B5EF4-FFF2-40B4-BE49-F238E27FC236}">
                <a16:creationId xmlns:a16="http://schemas.microsoft.com/office/drawing/2014/main" id="{3D88CD60-484D-8680-3BBE-0D4D010AA848}"/>
              </a:ext>
            </a:extLst>
          </p:cNvPr>
          <p:cNvSpPr>
            <a:spLocks noGrp="1"/>
          </p:cNvSpPr>
          <p:nvPr>
            <p:ph type="sldNum" sz="quarter" idx="12"/>
          </p:nvPr>
        </p:nvSpPr>
        <p:spPr/>
        <p:txBody>
          <a:bodyPr/>
          <a:lstStyle/>
          <a:p>
            <a:fld id="{E1B30007-382E-4952-A8F8-CD97BE9019EC}" type="slidenum">
              <a:rPr lang="en-US" smtClean="0"/>
              <a:t>17</a:t>
            </a:fld>
            <a:endParaRPr lang="en-US"/>
          </a:p>
        </p:txBody>
      </p:sp>
      <p:sp>
        <p:nvSpPr>
          <p:cNvPr id="7" name="TextBox 6">
            <a:extLst>
              <a:ext uri="{FF2B5EF4-FFF2-40B4-BE49-F238E27FC236}">
                <a16:creationId xmlns:a16="http://schemas.microsoft.com/office/drawing/2014/main" id="{B9BC2058-BA3C-1DAA-0114-BA872D783B65}"/>
              </a:ext>
            </a:extLst>
          </p:cNvPr>
          <p:cNvSpPr txBox="1"/>
          <p:nvPr/>
        </p:nvSpPr>
        <p:spPr>
          <a:xfrm>
            <a:off x="5363637" y="2073461"/>
            <a:ext cx="6320363" cy="3785652"/>
          </a:xfrm>
          <a:prstGeom prst="rect">
            <a:avLst/>
          </a:prstGeom>
          <a:noFill/>
        </p:spPr>
        <p:txBody>
          <a:bodyPr wrap="square" rtlCol="0">
            <a:spAutoFit/>
          </a:bodyPr>
          <a:lstStyle/>
          <a:p>
            <a:pPr marL="285750" indent="-285750">
              <a:buClr>
                <a:srgbClr val="00833E"/>
              </a:buClr>
              <a:buFont typeface="Wingdings" panose="05000000000000000000" pitchFamily="2" charset="2"/>
              <a:buChar char="v"/>
            </a:pPr>
            <a:r>
              <a:rPr lang="en-US" b="1" dirty="0"/>
              <a:t>Availability</a:t>
            </a:r>
          </a:p>
          <a:p>
            <a:pPr marL="742950" lvl="1" indent="-285750">
              <a:buClr>
                <a:srgbClr val="00833E"/>
              </a:buClr>
              <a:buFont typeface="Wingdings" panose="05000000000000000000" pitchFamily="2" charset="2"/>
              <a:buChar char="§"/>
            </a:pPr>
            <a:r>
              <a:rPr lang="en-US" sz="1600" dirty="0"/>
              <a:t>May be the lion-share of the value</a:t>
            </a:r>
          </a:p>
          <a:p>
            <a:pPr marL="742950" lvl="1" indent="-285750">
              <a:buClr>
                <a:srgbClr val="00833E"/>
              </a:buClr>
              <a:buFont typeface="Wingdings" panose="05000000000000000000" pitchFamily="2" charset="2"/>
              <a:buChar char="§"/>
            </a:pPr>
            <a:r>
              <a:rPr lang="en-US" sz="1600" dirty="0"/>
              <a:t>Value associated the physician’s commitment to the facility</a:t>
            </a:r>
          </a:p>
          <a:p>
            <a:pPr marL="285750" indent="-285750">
              <a:buClr>
                <a:srgbClr val="00833E"/>
              </a:buClr>
              <a:buFont typeface="Wingdings" panose="05000000000000000000" pitchFamily="2" charset="2"/>
              <a:buChar char="v"/>
            </a:pPr>
            <a:r>
              <a:rPr lang="en-US" b="1" dirty="0"/>
              <a:t>Acuity level</a:t>
            </a:r>
          </a:p>
          <a:p>
            <a:pPr marL="742950" lvl="1" indent="-285750">
              <a:buClr>
                <a:srgbClr val="00833E"/>
              </a:buClr>
              <a:buFont typeface="Wingdings" panose="05000000000000000000" pitchFamily="2" charset="2"/>
              <a:buChar char="§"/>
            </a:pPr>
            <a:r>
              <a:rPr lang="en-US" sz="1600" dirty="0"/>
              <a:t>Trauma designation</a:t>
            </a:r>
          </a:p>
          <a:p>
            <a:pPr marL="742950" lvl="1" indent="-285750">
              <a:buClr>
                <a:srgbClr val="00833E"/>
              </a:buClr>
              <a:buFont typeface="Wingdings" panose="05000000000000000000" pitchFamily="2" charset="2"/>
              <a:buChar char="§"/>
            </a:pPr>
            <a:r>
              <a:rPr lang="en-US" sz="1600" dirty="0"/>
              <a:t>Complexity of cases received</a:t>
            </a:r>
          </a:p>
          <a:p>
            <a:pPr marL="285750" indent="-285750">
              <a:buClr>
                <a:srgbClr val="00833E"/>
              </a:buClr>
              <a:buFont typeface="Wingdings" panose="05000000000000000000" pitchFamily="2" charset="2"/>
              <a:buChar char="v"/>
            </a:pPr>
            <a:r>
              <a:rPr lang="en-US" b="1" dirty="0"/>
              <a:t>Burden Volume</a:t>
            </a:r>
          </a:p>
          <a:p>
            <a:pPr marL="742950" lvl="1" indent="-285750">
              <a:buClr>
                <a:srgbClr val="00833E"/>
              </a:buClr>
              <a:buFont typeface="Wingdings" panose="05000000000000000000" pitchFamily="2" charset="2"/>
              <a:buChar char="§"/>
            </a:pPr>
            <a:r>
              <a:rPr lang="en-US" sz="1600" dirty="0"/>
              <a:t># of phone calls, hallway consults, and/or in-person assessments</a:t>
            </a:r>
          </a:p>
          <a:p>
            <a:pPr marL="742950" lvl="1" indent="-285750">
              <a:buClr>
                <a:srgbClr val="00833E"/>
              </a:buClr>
              <a:buFont typeface="Wingdings" panose="05000000000000000000" pitchFamily="2" charset="2"/>
              <a:buChar char="§"/>
            </a:pPr>
            <a:r>
              <a:rPr lang="en-US" sz="1600" dirty="0"/>
              <a:t>Could consider # of shifts per month</a:t>
            </a:r>
          </a:p>
          <a:p>
            <a:pPr marL="285750" indent="-285750">
              <a:buClr>
                <a:srgbClr val="00833E"/>
              </a:buClr>
              <a:buFont typeface="Wingdings" panose="05000000000000000000" pitchFamily="2" charset="2"/>
              <a:buChar char="v"/>
            </a:pPr>
            <a:r>
              <a:rPr lang="en-US" b="1" dirty="0"/>
              <a:t>Payor Mix Impact</a:t>
            </a:r>
          </a:p>
          <a:p>
            <a:pPr marL="742950" lvl="1" indent="-285750">
              <a:buClr>
                <a:srgbClr val="00833E"/>
              </a:buClr>
              <a:buFont typeface="Wingdings" panose="05000000000000000000" pitchFamily="2" charset="2"/>
              <a:buChar char="§"/>
            </a:pPr>
            <a:r>
              <a:rPr lang="en-US" sz="1600" dirty="0"/>
              <a:t>Poor Payor Mix = Higher Value</a:t>
            </a:r>
          </a:p>
          <a:p>
            <a:pPr marL="742950" lvl="1" indent="-285750">
              <a:buClr>
                <a:srgbClr val="00833E"/>
              </a:buClr>
              <a:buFont typeface="Wingdings" panose="05000000000000000000" pitchFamily="2" charset="2"/>
              <a:buChar char="§"/>
            </a:pPr>
            <a:r>
              <a:rPr lang="en-US" sz="1600" dirty="0"/>
              <a:t>Only affects at-risk rates; not appropriate for employed providers under a </a:t>
            </a:r>
            <a:r>
              <a:rPr lang="en-US" sz="1600" dirty="0" err="1"/>
              <a:t>wRVU</a:t>
            </a:r>
            <a:r>
              <a:rPr lang="en-US" sz="1600" dirty="0"/>
              <a:t> term</a:t>
            </a:r>
          </a:p>
          <a:p>
            <a:pPr marL="742950" lvl="1" indent="-285750">
              <a:buFont typeface="Wingdings" panose="05000000000000000000" pitchFamily="2" charset="2"/>
              <a:buChar char="§"/>
            </a:pPr>
            <a:endParaRPr lang="en-US" sz="1200" dirty="0"/>
          </a:p>
          <a:p>
            <a:pPr marL="742950" lvl="1" indent="-285750">
              <a:buFont typeface="Wingdings" panose="05000000000000000000" pitchFamily="2" charset="2"/>
              <a:buChar char="§"/>
            </a:pPr>
            <a:endParaRPr lang="en-US" sz="1200" dirty="0"/>
          </a:p>
        </p:txBody>
      </p:sp>
      <p:graphicFrame>
        <p:nvGraphicFramePr>
          <p:cNvPr id="8" name="Content Placeholder 6">
            <a:extLst>
              <a:ext uri="{FF2B5EF4-FFF2-40B4-BE49-F238E27FC236}">
                <a16:creationId xmlns:a16="http://schemas.microsoft.com/office/drawing/2014/main" id="{BF5546CF-4267-8E61-DAA6-0E450E4255FC}"/>
              </a:ext>
            </a:extLst>
          </p:cNvPr>
          <p:cNvGraphicFramePr>
            <a:graphicFrameLocks/>
          </p:cNvGraphicFramePr>
          <p:nvPr>
            <p:extLst>
              <p:ext uri="{D42A27DB-BD31-4B8C-83A1-F6EECF244321}">
                <p14:modId xmlns:p14="http://schemas.microsoft.com/office/powerpoint/2010/main" val="1449623390"/>
              </p:ext>
            </p:extLst>
          </p:nvPr>
        </p:nvGraphicFramePr>
        <p:xfrm>
          <a:off x="845886" y="1897810"/>
          <a:ext cx="4249895" cy="38749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0494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11" name="Title 10">
            <a:extLst>
              <a:ext uri="{FF2B5EF4-FFF2-40B4-BE49-F238E27FC236}">
                <a16:creationId xmlns:a16="http://schemas.microsoft.com/office/drawing/2014/main" id="{B16BAD20-B2B1-2ABF-5014-CA5AA0824989}"/>
              </a:ext>
            </a:extLst>
          </p:cNvPr>
          <p:cNvSpPr>
            <a:spLocks noGrp="1"/>
          </p:cNvSpPr>
          <p:nvPr>
            <p:ph type="title"/>
          </p:nvPr>
        </p:nvSpPr>
        <p:spPr/>
        <p:txBody>
          <a:bodyPr/>
          <a:lstStyle/>
          <a:p>
            <a:r>
              <a:rPr lang="en-US" b="1" dirty="0">
                <a:latin typeface="Oswald Medium" panose="00000600000000000000" pitchFamily="50" charset="0"/>
              </a:rPr>
              <a:t>Hospital-Based Services Agreements</a:t>
            </a:r>
          </a:p>
        </p:txBody>
      </p:sp>
      <p:sp>
        <p:nvSpPr>
          <p:cNvPr id="12" name="Text Placeholder 11">
            <a:extLst>
              <a:ext uri="{FF2B5EF4-FFF2-40B4-BE49-F238E27FC236}">
                <a16:creationId xmlns:a16="http://schemas.microsoft.com/office/drawing/2014/main" id="{CFFA1350-D864-2D9D-B371-EEB3510B78D5}"/>
              </a:ext>
            </a:extLst>
          </p:cNvPr>
          <p:cNvSpPr>
            <a:spLocks noGrp="1"/>
          </p:cNvSpPr>
          <p:nvPr>
            <p:ph type="body" idx="1"/>
          </p:nvPr>
        </p:nvSpPr>
        <p:spPr/>
        <p:txBody>
          <a:bodyPr/>
          <a:lstStyle/>
          <a:p>
            <a:r>
              <a:rPr lang="en-US" dirty="0"/>
              <a:t>A function of revenues, staffing, provider compensation, and other key factors</a:t>
            </a:r>
          </a:p>
        </p:txBody>
      </p:sp>
      <p:sp>
        <p:nvSpPr>
          <p:cNvPr id="2" name="Slide Number Placeholder 1">
            <a:extLst>
              <a:ext uri="{FF2B5EF4-FFF2-40B4-BE49-F238E27FC236}">
                <a16:creationId xmlns:a16="http://schemas.microsoft.com/office/drawing/2014/main" id="{8496D4B6-5A53-2EA6-3051-8FBB824E552C}"/>
              </a:ext>
            </a:extLst>
          </p:cNvPr>
          <p:cNvSpPr>
            <a:spLocks noGrp="1"/>
          </p:cNvSpPr>
          <p:nvPr>
            <p:ph type="sldNum" sz="quarter" idx="12"/>
          </p:nvPr>
        </p:nvSpPr>
        <p:spPr/>
        <p:txBody>
          <a:bodyPr/>
          <a:lstStyle/>
          <a:p>
            <a:fld id="{E1B30007-382E-4952-A8F8-CD97BE9019EC}" type="slidenum">
              <a:rPr lang="en-US" smtClean="0"/>
              <a:t>18</a:t>
            </a:fld>
            <a:endParaRPr lang="en-US"/>
          </a:p>
        </p:txBody>
      </p:sp>
    </p:spTree>
    <p:extLst>
      <p:ext uri="{BB962C8B-B14F-4D97-AF65-F5344CB8AC3E}">
        <p14:creationId xmlns:p14="http://schemas.microsoft.com/office/powerpoint/2010/main" val="1320518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extLst>
              <p:ext uri="{D42A27DB-BD31-4B8C-83A1-F6EECF244321}">
                <p14:modId xmlns:p14="http://schemas.microsoft.com/office/powerpoint/2010/main" val="1471037209"/>
              </p:ext>
            </p:extLst>
          </p:nvPr>
        </p:nvGraphicFramePr>
        <p:xfrm>
          <a:off x="185670" y="530205"/>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OB </a:t>
                      </a:r>
                      <a:r>
                        <a:rPr lang="en-US" sz="4800" b="1" dirty="0" err="1">
                          <a:solidFill>
                            <a:schemeClr val="tx1">
                              <a:lumMod val="75000"/>
                              <a:lumOff val="25000"/>
                            </a:schemeClr>
                          </a:solidFill>
                          <a:latin typeface="Oswald" panose="00000500000000000000" pitchFamily="50" charset="0"/>
                        </a:rPr>
                        <a:t>Laborist</a:t>
                      </a:r>
                      <a:r>
                        <a:rPr lang="en-US" sz="4800" b="1" dirty="0">
                          <a:solidFill>
                            <a:schemeClr val="tx1">
                              <a:lumMod val="75000"/>
                              <a:lumOff val="25000"/>
                            </a:schemeClr>
                          </a:solidFill>
                          <a:latin typeface="Oswald" panose="00000500000000000000" pitchFamily="50" charset="0"/>
                        </a:rPr>
                        <a:t> Program</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4" name="Content Placeholder 1">
            <a:extLst>
              <a:ext uri="{FF2B5EF4-FFF2-40B4-BE49-F238E27FC236}">
                <a16:creationId xmlns:a16="http://schemas.microsoft.com/office/drawing/2014/main" id="{0D8108DB-6B8C-567E-E2C3-1E41FEB87618}"/>
              </a:ext>
            </a:extLst>
          </p:cNvPr>
          <p:cNvSpPr>
            <a:spLocks noGrp="1"/>
          </p:cNvSpPr>
          <p:nvPr>
            <p:ph idx="1"/>
          </p:nvPr>
        </p:nvSpPr>
        <p:spPr>
          <a:xfrm>
            <a:off x="327705" y="1524852"/>
            <a:ext cx="11202308" cy="4714231"/>
          </a:xfrm>
        </p:spPr>
        <p:txBody>
          <a:bodyPr>
            <a:noAutofit/>
          </a:bodyPr>
          <a:lstStyle/>
          <a:p>
            <a:pPr marL="0" lvl="1" indent="0" defTabSz="914400">
              <a:lnSpc>
                <a:spcPct val="90000"/>
              </a:lnSpc>
              <a:spcBef>
                <a:spcPts val="1000"/>
              </a:spcBef>
              <a:buClr>
                <a:srgbClr val="00833E"/>
              </a:buClr>
              <a:buNone/>
            </a:pPr>
            <a:r>
              <a:rPr lang="en-US" sz="2800" dirty="0"/>
              <a:t>Your hospital has a </a:t>
            </a:r>
            <a:r>
              <a:rPr lang="en-US" sz="2800" dirty="0" err="1"/>
              <a:t>laborist</a:t>
            </a:r>
            <a:r>
              <a:rPr lang="en-US" sz="2800" dirty="0"/>
              <a:t> program that covers unassigned OB patients needing care.  You have a robust number of community OB physicians as well as two OB groups employed by your system.  The </a:t>
            </a:r>
            <a:r>
              <a:rPr lang="en-US" sz="2800" dirty="0" err="1"/>
              <a:t>laborist</a:t>
            </a:r>
            <a:r>
              <a:rPr lang="en-US" sz="2800" dirty="0"/>
              <a:t> contract is coming up for renewal.  You are considering some of the following:</a:t>
            </a:r>
          </a:p>
          <a:p>
            <a:pPr marL="514350" lvl="1" indent="-514350" defTabSz="914400">
              <a:lnSpc>
                <a:spcPct val="90000"/>
              </a:lnSpc>
              <a:spcBef>
                <a:spcPts val="1000"/>
              </a:spcBef>
              <a:buClr>
                <a:srgbClr val="00833E"/>
              </a:buClr>
              <a:buAutoNum type="alphaLcPeriod"/>
            </a:pPr>
            <a:r>
              <a:rPr lang="en-US" sz="2800" dirty="0"/>
              <a:t>Staffing the service (MD vs. CNMs)</a:t>
            </a:r>
          </a:p>
          <a:p>
            <a:pPr marL="514350" lvl="1" indent="-514350" defTabSz="914400">
              <a:lnSpc>
                <a:spcPct val="90000"/>
              </a:lnSpc>
              <a:spcBef>
                <a:spcPts val="1000"/>
              </a:spcBef>
              <a:buClr>
                <a:srgbClr val="00833E"/>
              </a:buClr>
              <a:buAutoNum type="alphaLcPeriod"/>
            </a:pPr>
            <a:r>
              <a:rPr lang="en-US" sz="2800" dirty="0"/>
              <a:t>Impact from Obstetrical Services Agreements</a:t>
            </a:r>
          </a:p>
          <a:p>
            <a:pPr marL="514350" lvl="1" indent="-514350" defTabSz="914400">
              <a:lnSpc>
                <a:spcPct val="90000"/>
              </a:lnSpc>
              <a:spcBef>
                <a:spcPts val="1000"/>
              </a:spcBef>
              <a:buClr>
                <a:srgbClr val="00833E"/>
              </a:buClr>
              <a:buAutoNum type="alphaLcPeriod"/>
            </a:pPr>
            <a:r>
              <a:rPr lang="en-US" sz="2800" dirty="0"/>
              <a:t>FMV considerations for the Employed Physicians when they receive credit under the global delivery code but don’t actually deliver</a:t>
            </a:r>
          </a:p>
          <a:p>
            <a:pPr marL="514350" lvl="1" indent="-514350" defTabSz="914400">
              <a:lnSpc>
                <a:spcPct val="90000"/>
              </a:lnSpc>
              <a:spcBef>
                <a:spcPts val="1000"/>
              </a:spcBef>
              <a:buClr>
                <a:srgbClr val="00833E"/>
              </a:buClr>
              <a:buAutoNum type="alphaLcPeriod"/>
            </a:pPr>
            <a:r>
              <a:rPr lang="en-US" sz="2800" dirty="0"/>
              <a:t>The value of providing a delivery service for the community physicians. </a:t>
            </a:r>
            <a:endParaRPr lang="en-US" sz="2400" dirty="0"/>
          </a:p>
        </p:txBody>
      </p:sp>
      <p:sp>
        <p:nvSpPr>
          <p:cNvPr id="2" name="Slide Number Placeholder 1">
            <a:extLst>
              <a:ext uri="{FF2B5EF4-FFF2-40B4-BE49-F238E27FC236}">
                <a16:creationId xmlns:a16="http://schemas.microsoft.com/office/drawing/2014/main" id="{3D88CD60-484D-8680-3BBE-0D4D010AA848}"/>
              </a:ext>
            </a:extLst>
          </p:cNvPr>
          <p:cNvSpPr>
            <a:spLocks noGrp="1"/>
          </p:cNvSpPr>
          <p:nvPr>
            <p:ph type="sldNum" sz="quarter" idx="12"/>
          </p:nvPr>
        </p:nvSpPr>
        <p:spPr/>
        <p:txBody>
          <a:bodyPr/>
          <a:lstStyle/>
          <a:p>
            <a:fld id="{E1B30007-382E-4952-A8F8-CD97BE9019EC}" type="slidenum">
              <a:rPr lang="en-US" smtClean="0"/>
              <a:t>19</a:t>
            </a:fld>
            <a:endParaRPr lang="en-US"/>
          </a:p>
        </p:txBody>
      </p:sp>
    </p:spTree>
    <p:extLst>
      <p:ext uri="{BB962C8B-B14F-4D97-AF65-F5344CB8AC3E}">
        <p14:creationId xmlns:p14="http://schemas.microsoft.com/office/powerpoint/2010/main" val="3506761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descr="Logo&#10;&#10;Description automatically generated">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191" y="123550"/>
            <a:ext cx="3191838" cy="913050"/>
          </a:xfrm>
          <a:prstGeom prst="rect">
            <a:avLst/>
          </a:prstGeom>
        </p:spPr>
      </p:pic>
      <p:pic>
        <p:nvPicPr>
          <p:cNvPr id="2" name="Picture 1">
            <a:extLst>
              <a:ext uri="{FF2B5EF4-FFF2-40B4-BE49-F238E27FC236}">
                <a16:creationId xmlns:a16="http://schemas.microsoft.com/office/drawing/2014/main" id="{938A48BA-701F-E425-B851-2593A163588F}"/>
              </a:ext>
            </a:extLst>
          </p:cNvPr>
          <p:cNvPicPr>
            <a:picLocks noChangeAspect="1"/>
          </p:cNvPicPr>
          <p:nvPr/>
        </p:nvPicPr>
        <p:blipFill>
          <a:blip r:embed="rId3"/>
          <a:stretch>
            <a:fillRect/>
          </a:stretch>
        </p:blipFill>
        <p:spPr>
          <a:xfrm>
            <a:off x="419464" y="1852260"/>
            <a:ext cx="3608076" cy="2118873"/>
          </a:xfrm>
          <a:prstGeom prst="rect">
            <a:avLst/>
          </a:prstGeom>
        </p:spPr>
      </p:pic>
      <p:sp>
        <p:nvSpPr>
          <p:cNvPr id="3" name="TextBox 2">
            <a:extLst>
              <a:ext uri="{FF2B5EF4-FFF2-40B4-BE49-F238E27FC236}">
                <a16:creationId xmlns:a16="http://schemas.microsoft.com/office/drawing/2014/main" id="{89AB3EB0-8320-8A7F-831D-67F8001824F6}"/>
              </a:ext>
            </a:extLst>
          </p:cNvPr>
          <p:cNvSpPr txBox="1"/>
          <p:nvPr/>
        </p:nvSpPr>
        <p:spPr>
          <a:xfrm>
            <a:off x="5058698" y="1666547"/>
            <a:ext cx="7133302" cy="4192173"/>
          </a:xfrm>
          <a:prstGeom prst="rect">
            <a:avLst/>
          </a:prstGeom>
          <a:noFill/>
        </p:spPr>
        <p:txBody>
          <a:bodyPr wrap="square" rtlCol="0">
            <a:spAutoFit/>
          </a:bodyPr>
          <a:lstStyle/>
          <a:p>
            <a:pPr>
              <a:lnSpc>
                <a:spcPct val="150000"/>
              </a:lnSpc>
            </a:pPr>
            <a:r>
              <a:rPr lang="en-US" sz="2000" dirty="0">
                <a:latin typeface="Montserrat Medium" panose="00000600000000000000" pitchFamily="50" charset="0"/>
              </a:rPr>
              <a:t>Physician Compensation Valuation &amp; Plan Design</a:t>
            </a:r>
          </a:p>
          <a:p>
            <a:pPr>
              <a:lnSpc>
                <a:spcPct val="150000"/>
              </a:lnSpc>
            </a:pPr>
            <a:r>
              <a:rPr lang="en-US" sz="2000" dirty="0">
                <a:latin typeface="Montserrat Medium" panose="00000600000000000000" pitchFamily="50" charset="0"/>
              </a:rPr>
              <a:t>Value-Based Compensation</a:t>
            </a:r>
          </a:p>
          <a:p>
            <a:pPr>
              <a:lnSpc>
                <a:spcPct val="150000"/>
              </a:lnSpc>
            </a:pPr>
            <a:r>
              <a:rPr lang="en-US" sz="2000" dirty="0">
                <a:latin typeface="Montserrat Medium" panose="00000600000000000000" pitchFamily="50" charset="0"/>
              </a:rPr>
              <a:t>Hospital Coverage &amp; ER Call Services</a:t>
            </a:r>
          </a:p>
          <a:p>
            <a:pPr>
              <a:lnSpc>
                <a:spcPct val="150000"/>
              </a:lnSpc>
            </a:pPr>
            <a:r>
              <a:rPr lang="en-US" sz="2000" dirty="0">
                <a:latin typeface="Montserrat Medium" panose="00000600000000000000" pitchFamily="50" charset="0"/>
              </a:rPr>
              <a:t>Telemedicine</a:t>
            </a:r>
          </a:p>
          <a:p>
            <a:pPr>
              <a:lnSpc>
                <a:spcPct val="150000"/>
              </a:lnSpc>
            </a:pPr>
            <a:r>
              <a:rPr lang="en-US" sz="2000" dirty="0">
                <a:latin typeface="Montserrat Medium" panose="00000600000000000000" pitchFamily="50" charset="0"/>
              </a:rPr>
              <a:t>Management Services Valuations</a:t>
            </a:r>
          </a:p>
          <a:p>
            <a:pPr>
              <a:lnSpc>
                <a:spcPct val="150000"/>
              </a:lnSpc>
            </a:pPr>
            <a:r>
              <a:rPr lang="en-US" sz="2000" dirty="0">
                <a:latin typeface="Montserrat Medium" panose="00000600000000000000" pitchFamily="50" charset="0"/>
              </a:rPr>
              <a:t>Practice Acquisitions</a:t>
            </a:r>
          </a:p>
          <a:p>
            <a:pPr>
              <a:lnSpc>
                <a:spcPct val="150000"/>
              </a:lnSpc>
            </a:pPr>
            <a:r>
              <a:rPr lang="en-US" sz="2000" dirty="0">
                <a:latin typeface="Montserrat Medium" panose="00000600000000000000" pitchFamily="50" charset="0"/>
              </a:rPr>
              <a:t>Fixed Asset Valuations</a:t>
            </a:r>
          </a:p>
          <a:p>
            <a:pPr>
              <a:lnSpc>
                <a:spcPct val="150000"/>
              </a:lnSpc>
            </a:pPr>
            <a:r>
              <a:rPr lang="en-US" sz="2000" dirty="0">
                <a:latin typeface="Montserrat Medium" panose="00000600000000000000" pitchFamily="50" charset="0"/>
              </a:rPr>
              <a:t>Real Estate Valuations</a:t>
            </a:r>
          </a:p>
          <a:p>
            <a:pPr>
              <a:lnSpc>
                <a:spcPct val="150000"/>
              </a:lnSpc>
            </a:pPr>
            <a:r>
              <a:rPr lang="en-US" sz="2000" dirty="0">
                <a:latin typeface="Montserrat Medium" panose="00000600000000000000" pitchFamily="50" charset="0"/>
              </a:rPr>
              <a:t>Medical Office Timeshares</a:t>
            </a:r>
            <a:endParaRPr lang="en-US" sz="1600" dirty="0">
              <a:latin typeface="Montserrat Medium" panose="00000600000000000000" pitchFamily="50" charset="0"/>
            </a:endParaRPr>
          </a:p>
        </p:txBody>
      </p:sp>
      <p:grpSp>
        <p:nvGrpSpPr>
          <p:cNvPr id="4" name="Group 2">
            <a:extLst>
              <a:ext uri="{FF2B5EF4-FFF2-40B4-BE49-F238E27FC236}">
                <a16:creationId xmlns:a16="http://schemas.microsoft.com/office/drawing/2014/main" id="{0C05FE05-1A1A-A1BD-191B-6261C91EB88D}"/>
              </a:ext>
            </a:extLst>
          </p:cNvPr>
          <p:cNvGrpSpPr>
            <a:grpSpLocks/>
          </p:cNvGrpSpPr>
          <p:nvPr/>
        </p:nvGrpSpPr>
        <p:grpSpPr bwMode="auto">
          <a:xfrm>
            <a:off x="4689326" y="4993001"/>
            <a:ext cx="319087" cy="320675"/>
            <a:chOff x="6671" y="281"/>
            <a:chExt cx="502" cy="505"/>
          </a:xfrm>
        </p:grpSpPr>
        <p:sp>
          <p:nvSpPr>
            <p:cNvPr id="5" name="Rectangle 3">
              <a:extLst>
                <a:ext uri="{FF2B5EF4-FFF2-40B4-BE49-F238E27FC236}">
                  <a16:creationId xmlns:a16="http://schemas.microsoft.com/office/drawing/2014/main" id="{0D52C2F2-8A42-CA39-F6B5-2587B8478EB3}"/>
                </a:ext>
              </a:extLst>
            </p:cNvPr>
            <p:cNvSpPr>
              <a:spLocks noChangeArrowheads="1"/>
            </p:cNvSpPr>
            <p:nvPr/>
          </p:nvSpPr>
          <p:spPr bwMode="auto">
            <a:xfrm>
              <a:off x="6752" y="471"/>
              <a:ext cx="334" cy="315"/>
            </a:xfrm>
            <a:prstGeom prst="rect">
              <a:avLst/>
            </a:prstGeom>
            <a:solidFill>
              <a:srgbClr val="F18B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4">
              <a:extLst>
                <a:ext uri="{FF2B5EF4-FFF2-40B4-BE49-F238E27FC236}">
                  <a16:creationId xmlns:a16="http://schemas.microsoft.com/office/drawing/2014/main" id="{6916C02F-EB2A-E57D-3300-77C858DA11F8}"/>
                </a:ext>
              </a:extLst>
            </p:cNvPr>
            <p:cNvSpPr>
              <a:spLocks/>
            </p:cNvSpPr>
            <p:nvPr/>
          </p:nvSpPr>
          <p:spPr bwMode="auto">
            <a:xfrm>
              <a:off x="6671" y="281"/>
              <a:ext cx="502" cy="251"/>
            </a:xfrm>
            <a:custGeom>
              <a:avLst/>
              <a:gdLst>
                <a:gd name="T0" fmla="+- 0 6920 6671"/>
                <a:gd name="T1" fmla="*/ T0 w 502"/>
                <a:gd name="T2" fmla="+- 0 281 281"/>
                <a:gd name="T3" fmla="*/ 281 h 251"/>
                <a:gd name="T4" fmla="+- 0 6671 6671"/>
                <a:gd name="T5" fmla="*/ T4 w 502"/>
                <a:gd name="T6" fmla="+- 0 532 281"/>
                <a:gd name="T7" fmla="*/ 532 h 251"/>
                <a:gd name="T8" fmla="+- 0 7172 6671"/>
                <a:gd name="T9" fmla="*/ T8 w 502"/>
                <a:gd name="T10" fmla="+- 0 532 281"/>
                <a:gd name="T11" fmla="*/ 532 h 251"/>
                <a:gd name="T12" fmla="+- 0 6920 6671"/>
                <a:gd name="T13" fmla="*/ T12 w 502"/>
                <a:gd name="T14" fmla="+- 0 281 281"/>
                <a:gd name="T15" fmla="*/ 281 h 251"/>
              </a:gdLst>
              <a:ahLst/>
              <a:cxnLst>
                <a:cxn ang="0">
                  <a:pos x="T1" y="T3"/>
                </a:cxn>
                <a:cxn ang="0">
                  <a:pos x="T5" y="T7"/>
                </a:cxn>
                <a:cxn ang="0">
                  <a:pos x="T9" y="T11"/>
                </a:cxn>
                <a:cxn ang="0">
                  <a:pos x="T13" y="T15"/>
                </a:cxn>
              </a:cxnLst>
              <a:rect l="0" t="0" r="r" b="b"/>
              <a:pathLst>
                <a:path w="502" h="251">
                  <a:moveTo>
                    <a:pt x="249" y="0"/>
                  </a:moveTo>
                  <a:lnTo>
                    <a:pt x="0" y="251"/>
                  </a:lnTo>
                  <a:lnTo>
                    <a:pt x="501" y="251"/>
                  </a:lnTo>
                  <a:lnTo>
                    <a:pt x="249" y="0"/>
                  </a:lnTo>
                  <a:close/>
                </a:path>
              </a:pathLst>
            </a:custGeom>
            <a:solidFill>
              <a:srgbClr val="F5A4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Line 5">
              <a:extLst>
                <a:ext uri="{FF2B5EF4-FFF2-40B4-BE49-F238E27FC236}">
                  <a16:creationId xmlns:a16="http://schemas.microsoft.com/office/drawing/2014/main" id="{EE738C36-B8A4-567D-1B8E-D51F9570FEB6}"/>
                </a:ext>
              </a:extLst>
            </p:cNvPr>
            <p:cNvSpPr>
              <a:spLocks noChangeShapeType="1"/>
            </p:cNvSpPr>
            <p:nvPr/>
          </p:nvSpPr>
          <p:spPr bwMode="auto">
            <a:xfrm>
              <a:off x="6919" y="570"/>
              <a:ext cx="0" cy="170"/>
            </a:xfrm>
            <a:prstGeom prst="line">
              <a:avLst/>
            </a:prstGeom>
            <a:noFill/>
            <a:ln w="36779">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6">
              <a:extLst>
                <a:ext uri="{FF2B5EF4-FFF2-40B4-BE49-F238E27FC236}">
                  <a16:creationId xmlns:a16="http://schemas.microsoft.com/office/drawing/2014/main" id="{1D494985-0B8B-EE4C-4F2B-6855E21D7590}"/>
                </a:ext>
              </a:extLst>
            </p:cNvPr>
            <p:cNvSpPr>
              <a:spLocks noChangeShapeType="1"/>
            </p:cNvSpPr>
            <p:nvPr/>
          </p:nvSpPr>
          <p:spPr bwMode="auto">
            <a:xfrm>
              <a:off x="6834" y="655"/>
              <a:ext cx="170" cy="0"/>
            </a:xfrm>
            <a:prstGeom prst="line">
              <a:avLst/>
            </a:prstGeom>
            <a:noFill/>
            <a:ln w="36779">
              <a:solidFill>
                <a:srgbClr val="FFFFFF"/>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7">
            <a:extLst>
              <a:ext uri="{FF2B5EF4-FFF2-40B4-BE49-F238E27FC236}">
                <a16:creationId xmlns:a16="http://schemas.microsoft.com/office/drawing/2014/main" id="{3FA8FC57-782E-8838-76FA-E1B73F5C588E}"/>
              </a:ext>
            </a:extLst>
          </p:cNvPr>
          <p:cNvGrpSpPr>
            <a:grpSpLocks/>
          </p:cNvGrpSpPr>
          <p:nvPr/>
        </p:nvGrpSpPr>
        <p:grpSpPr bwMode="auto">
          <a:xfrm>
            <a:off x="4699387" y="4075568"/>
            <a:ext cx="320675" cy="377825"/>
            <a:chOff x="6753" y="-312"/>
            <a:chExt cx="505" cy="593"/>
          </a:xfrm>
        </p:grpSpPr>
        <p:sp>
          <p:nvSpPr>
            <p:cNvPr id="12" name="Freeform 8">
              <a:extLst>
                <a:ext uri="{FF2B5EF4-FFF2-40B4-BE49-F238E27FC236}">
                  <a16:creationId xmlns:a16="http://schemas.microsoft.com/office/drawing/2014/main" id="{A9514745-0387-AEFF-546D-58F29E8B64DC}"/>
                </a:ext>
              </a:extLst>
            </p:cNvPr>
            <p:cNvSpPr>
              <a:spLocks/>
            </p:cNvSpPr>
            <p:nvPr/>
          </p:nvSpPr>
          <p:spPr bwMode="auto">
            <a:xfrm>
              <a:off x="6753" y="-312"/>
              <a:ext cx="505" cy="593"/>
            </a:xfrm>
            <a:custGeom>
              <a:avLst/>
              <a:gdLst>
                <a:gd name="T0" fmla="+- 0 7005 6753"/>
                <a:gd name="T1" fmla="*/ T0 w 505"/>
                <a:gd name="T2" fmla="+- 0 -312 -312"/>
                <a:gd name="T3" fmla="*/ -312 h 593"/>
                <a:gd name="T4" fmla="+- 0 6947 6753"/>
                <a:gd name="T5" fmla="*/ T4 w 505"/>
                <a:gd name="T6" fmla="+- 0 -277 -312"/>
                <a:gd name="T7" fmla="*/ -277 h 593"/>
                <a:gd name="T8" fmla="+- 0 6887 6753"/>
                <a:gd name="T9" fmla="*/ T8 w 505"/>
                <a:gd name="T10" fmla="+- 0 -249 -312"/>
                <a:gd name="T11" fmla="*/ -249 h 593"/>
                <a:gd name="T12" fmla="+- 0 6823 6753"/>
                <a:gd name="T13" fmla="*/ T12 w 505"/>
                <a:gd name="T14" fmla="+- 0 -232 -312"/>
                <a:gd name="T15" fmla="*/ -232 h 593"/>
                <a:gd name="T16" fmla="+- 0 6754 6753"/>
                <a:gd name="T17" fmla="*/ T16 w 505"/>
                <a:gd name="T18" fmla="+- 0 -227 -312"/>
                <a:gd name="T19" fmla="*/ -227 h 593"/>
                <a:gd name="T20" fmla="+- 0 6754 6753"/>
                <a:gd name="T21" fmla="*/ T20 w 505"/>
                <a:gd name="T22" fmla="+- 0 -218 -312"/>
                <a:gd name="T23" fmla="*/ -218 h 593"/>
                <a:gd name="T24" fmla="+- 0 6753 6753"/>
                <a:gd name="T25" fmla="*/ T24 w 505"/>
                <a:gd name="T26" fmla="+- 0 -212 -312"/>
                <a:gd name="T27" fmla="*/ -212 h 593"/>
                <a:gd name="T28" fmla="+- 0 6753 6753"/>
                <a:gd name="T29" fmla="*/ T28 w 505"/>
                <a:gd name="T30" fmla="+- 0 -34 -312"/>
                <a:gd name="T31" fmla="*/ -34 h 593"/>
                <a:gd name="T32" fmla="+- 0 6754 6753"/>
                <a:gd name="T33" fmla="*/ T32 w 505"/>
                <a:gd name="T34" fmla="+- 0 20 -312"/>
                <a:gd name="T35" fmla="*/ 20 h 593"/>
                <a:gd name="T36" fmla="+- 0 6766 6753"/>
                <a:gd name="T37" fmla="*/ T36 w 505"/>
                <a:gd name="T38" fmla="+- 0 83 -312"/>
                <a:gd name="T39" fmla="*/ 83 h 593"/>
                <a:gd name="T40" fmla="+- 0 6798 6753"/>
                <a:gd name="T41" fmla="*/ T40 w 505"/>
                <a:gd name="T42" fmla="+- 0 144 -312"/>
                <a:gd name="T43" fmla="*/ 144 h 593"/>
                <a:gd name="T44" fmla="+- 0 6841 6753"/>
                <a:gd name="T45" fmla="*/ T44 w 505"/>
                <a:gd name="T46" fmla="+- 0 194 -312"/>
                <a:gd name="T47" fmla="*/ 194 h 593"/>
                <a:gd name="T48" fmla="+- 0 6892 6753"/>
                <a:gd name="T49" fmla="*/ T48 w 505"/>
                <a:gd name="T50" fmla="+- 0 236 -312"/>
                <a:gd name="T51" fmla="*/ 236 h 593"/>
                <a:gd name="T52" fmla="+- 0 6952 6753"/>
                <a:gd name="T53" fmla="*/ T52 w 505"/>
                <a:gd name="T54" fmla="+- 0 269 -312"/>
                <a:gd name="T55" fmla="*/ 269 h 593"/>
                <a:gd name="T56" fmla="+- 0 7007 6753"/>
                <a:gd name="T57" fmla="*/ T56 w 505"/>
                <a:gd name="T58" fmla="+- 0 281 -312"/>
                <a:gd name="T59" fmla="*/ 281 h 593"/>
                <a:gd name="T60" fmla="+- 0 7034 6753"/>
                <a:gd name="T61" fmla="*/ T60 w 505"/>
                <a:gd name="T62" fmla="+- 0 277 -312"/>
                <a:gd name="T63" fmla="*/ 277 h 593"/>
                <a:gd name="T64" fmla="+- 0 7108 6753"/>
                <a:gd name="T65" fmla="*/ T64 w 505"/>
                <a:gd name="T66" fmla="+- 0 243 -312"/>
                <a:gd name="T67" fmla="*/ 243 h 593"/>
                <a:gd name="T68" fmla="+- 0 7187 6753"/>
                <a:gd name="T69" fmla="*/ T68 w 505"/>
                <a:gd name="T70" fmla="+- 0 176 -312"/>
                <a:gd name="T71" fmla="*/ 176 h 593"/>
                <a:gd name="T72" fmla="+- 0 7234 6753"/>
                <a:gd name="T73" fmla="*/ T72 w 505"/>
                <a:gd name="T74" fmla="+- 0 109 -312"/>
                <a:gd name="T75" fmla="*/ 109 h 593"/>
                <a:gd name="T76" fmla="+- 0 7257 6753"/>
                <a:gd name="T77" fmla="*/ T76 w 505"/>
                <a:gd name="T78" fmla="+- 0 24 -312"/>
                <a:gd name="T79" fmla="*/ 24 h 593"/>
                <a:gd name="T80" fmla="+- 0 7258 6753"/>
                <a:gd name="T81" fmla="*/ T80 w 505"/>
                <a:gd name="T82" fmla="+- 0 -93 -312"/>
                <a:gd name="T83" fmla="*/ -93 h 593"/>
                <a:gd name="T84" fmla="+- 0 7257 6753"/>
                <a:gd name="T85" fmla="*/ T84 w 505"/>
                <a:gd name="T86" fmla="+- 0 -215 -312"/>
                <a:gd name="T87" fmla="*/ -215 h 593"/>
                <a:gd name="T88" fmla="+- 0 7256 6753"/>
                <a:gd name="T89" fmla="*/ T88 w 505"/>
                <a:gd name="T90" fmla="+- 0 -221 -312"/>
                <a:gd name="T91" fmla="*/ -221 h 593"/>
                <a:gd name="T92" fmla="+- 0 7255 6753"/>
                <a:gd name="T93" fmla="*/ T92 w 505"/>
                <a:gd name="T94" fmla="+- 0 -228 -312"/>
                <a:gd name="T95" fmla="*/ -228 h 593"/>
                <a:gd name="T96" fmla="+- 0 7187 6753"/>
                <a:gd name="T97" fmla="*/ T96 w 505"/>
                <a:gd name="T98" fmla="+- 0 -232 -312"/>
                <a:gd name="T99" fmla="*/ -232 h 593"/>
                <a:gd name="T100" fmla="+- 0 7123 6753"/>
                <a:gd name="T101" fmla="*/ T100 w 505"/>
                <a:gd name="T102" fmla="+- 0 -250 -312"/>
                <a:gd name="T103" fmla="*/ -250 h 593"/>
                <a:gd name="T104" fmla="+- 0 7062 6753"/>
                <a:gd name="T105" fmla="*/ T104 w 505"/>
                <a:gd name="T106" fmla="+- 0 -277 -312"/>
                <a:gd name="T107" fmla="*/ -277 h 593"/>
                <a:gd name="T108" fmla="+- 0 7005 6753"/>
                <a:gd name="T109" fmla="*/ T108 w 505"/>
                <a:gd name="T110" fmla="+- 0 -312 -312"/>
                <a:gd name="T111" fmla="*/ -312 h 59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505" h="593">
                  <a:moveTo>
                    <a:pt x="252" y="0"/>
                  </a:moveTo>
                  <a:lnTo>
                    <a:pt x="194" y="35"/>
                  </a:lnTo>
                  <a:lnTo>
                    <a:pt x="134" y="63"/>
                  </a:lnTo>
                  <a:lnTo>
                    <a:pt x="70" y="80"/>
                  </a:lnTo>
                  <a:lnTo>
                    <a:pt x="1" y="85"/>
                  </a:lnTo>
                  <a:lnTo>
                    <a:pt x="1" y="94"/>
                  </a:lnTo>
                  <a:lnTo>
                    <a:pt x="0" y="100"/>
                  </a:lnTo>
                  <a:lnTo>
                    <a:pt x="0" y="278"/>
                  </a:lnTo>
                  <a:lnTo>
                    <a:pt x="1" y="332"/>
                  </a:lnTo>
                  <a:lnTo>
                    <a:pt x="13" y="395"/>
                  </a:lnTo>
                  <a:lnTo>
                    <a:pt x="45" y="456"/>
                  </a:lnTo>
                  <a:lnTo>
                    <a:pt x="88" y="506"/>
                  </a:lnTo>
                  <a:lnTo>
                    <a:pt x="139" y="548"/>
                  </a:lnTo>
                  <a:lnTo>
                    <a:pt x="199" y="581"/>
                  </a:lnTo>
                  <a:lnTo>
                    <a:pt x="254" y="593"/>
                  </a:lnTo>
                  <a:lnTo>
                    <a:pt x="281" y="589"/>
                  </a:lnTo>
                  <a:lnTo>
                    <a:pt x="355" y="555"/>
                  </a:lnTo>
                  <a:lnTo>
                    <a:pt x="434" y="488"/>
                  </a:lnTo>
                  <a:lnTo>
                    <a:pt x="481" y="421"/>
                  </a:lnTo>
                  <a:lnTo>
                    <a:pt x="504" y="336"/>
                  </a:lnTo>
                  <a:lnTo>
                    <a:pt x="505" y="219"/>
                  </a:lnTo>
                  <a:lnTo>
                    <a:pt x="504" y="97"/>
                  </a:lnTo>
                  <a:lnTo>
                    <a:pt x="503" y="91"/>
                  </a:lnTo>
                  <a:lnTo>
                    <a:pt x="502" y="84"/>
                  </a:lnTo>
                  <a:lnTo>
                    <a:pt x="434" y="80"/>
                  </a:lnTo>
                  <a:lnTo>
                    <a:pt x="370" y="62"/>
                  </a:lnTo>
                  <a:lnTo>
                    <a:pt x="309" y="35"/>
                  </a:lnTo>
                  <a:lnTo>
                    <a:pt x="252" y="0"/>
                  </a:lnTo>
                  <a:close/>
                </a:path>
              </a:pathLst>
            </a:custGeom>
            <a:solidFill>
              <a:srgbClr val="3163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4" name="Picture 9">
              <a:extLst>
                <a:ext uri="{FF2B5EF4-FFF2-40B4-BE49-F238E27FC236}">
                  <a16:creationId xmlns:a16="http://schemas.microsoft.com/office/drawing/2014/main" id="{616D9E5A-41D2-CF86-AC51-F74DAF661E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 y="-205"/>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10">
              <a:extLst>
                <a:ext uri="{FF2B5EF4-FFF2-40B4-BE49-F238E27FC236}">
                  <a16:creationId xmlns:a16="http://schemas.microsoft.com/office/drawing/2014/main" id="{E474E867-30C5-150A-5D1A-61943A546E2B}"/>
                </a:ext>
              </a:extLst>
            </p:cNvPr>
            <p:cNvSpPr>
              <a:spLocks/>
            </p:cNvSpPr>
            <p:nvPr/>
          </p:nvSpPr>
          <p:spPr bwMode="auto">
            <a:xfrm>
              <a:off x="6858" y="-305"/>
              <a:ext cx="370" cy="410"/>
            </a:xfrm>
            <a:custGeom>
              <a:avLst/>
              <a:gdLst>
                <a:gd name="T0" fmla="+- 0 6915 6858"/>
                <a:gd name="T1" fmla="*/ T0 w 370"/>
                <a:gd name="T2" fmla="+- 0 -98 -305"/>
                <a:gd name="T3" fmla="*/ -98 h 410"/>
                <a:gd name="T4" fmla="+- 0 6858 6858"/>
                <a:gd name="T5" fmla="*/ T4 w 370"/>
                <a:gd name="T6" fmla="+- 0 -63 -305"/>
                <a:gd name="T7" fmla="*/ -63 h 410"/>
                <a:gd name="T8" fmla="+- 0 7025 6858"/>
                <a:gd name="T9" fmla="*/ T8 w 370"/>
                <a:gd name="T10" fmla="+- 0 105 -305"/>
                <a:gd name="T11" fmla="*/ 105 h 410"/>
                <a:gd name="T12" fmla="+- 0 7084 6858"/>
                <a:gd name="T13" fmla="*/ T12 w 370"/>
                <a:gd name="T14" fmla="+- 0 -5 -305"/>
                <a:gd name="T15" fmla="*/ -5 h 410"/>
                <a:gd name="T16" fmla="+- 0 7008 6858"/>
                <a:gd name="T17" fmla="*/ T16 w 370"/>
                <a:gd name="T18" fmla="+- 0 -5 -305"/>
                <a:gd name="T19" fmla="*/ -5 h 410"/>
                <a:gd name="T20" fmla="+- 0 6915 6858"/>
                <a:gd name="T21" fmla="*/ T20 w 370"/>
                <a:gd name="T22" fmla="+- 0 -98 -305"/>
                <a:gd name="T23" fmla="*/ -98 h 410"/>
                <a:gd name="T24" fmla="+- 0 7170 6858"/>
                <a:gd name="T25" fmla="*/ T24 w 370"/>
                <a:gd name="T26" fmla="+- 0 -305 -305"/>
                <a:gd name="T27" fmla="*/ -305 h 410"/>
                <a:gd name="T28" fmla="+- 0 7008 6858"/>
                <a:gd name="T29" fmla="*/ T28 w 370"/>
                <a:gd name="T30" fmla="+- 0 -5 -305"/>
                <a:gd name="T31" fmla="*/ -5 h 410"/>
                <a:gd name="T32" fmla="+- 0 7084 6858"/>
                <a:gd name="T33" fmla="*/ T32 w 370"/>
                <a:gd name="T34" fmla="+- 0 -5 -305"/>
                <a:gd name="T35" fmla="*/ -5 h 410"/>
                <a:gd name="T36" fmla="+- 0 7227 6858"/>
                <a:gd name="T37" fmla="*/ T36 w 370"/>
                <a:gd name="T38" fmla="+- 0 -271 -305"/>
                <a:gd name="T39" fmla="*/ -271 h 410"/>
                <a:gd name="T40" fmla="+- 0 7170 6858"/>
                <a:gd name="T41" fmla="*/ T40 w 370"/>
                <a:gd name="T42" fmla="+- 0 -305 -305"/>
                <a:gd name="T43" fmla="*/ -305 h 4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70" h="410">
                  <a:moveTo>
                    <a:pt x="57" y="207"/>
                  </a:moveTo>
                  <a:lnTo>
                    <a:pt x="0" y="242"/>
                  </a:lnTo>
                  <a:lnTo>
                    <a:pt x="167" y="410"/>
                  </a:lnTo>
                  <a:lnTo>
                    <a:pt x="226" y="300"/>
                  </a:lnTo>
                  <a:lnTo>
                    <a:pt x="150" y="300"/>
                  </a:lnTo>
                  <a:lnTo>
                    <a:pt x="57" y="207"/>
                  </a:lnTo>
                  <a:close/>
                  <a:moveTo>
                    <a:pt x="312" y="0"/>
                  </a:moveTo>
                  <a:lnTo>
                    <a:pt x="150" y="300"/>
                  </a:lnTo>
                  <a:lnTo>
                    <a:pt x="226" y="300"/>
                  </a:lnTo>
                  <a:lnTo>
                    <a:pt x="369" y="34"/>
                  </a:lnTo>
                  <a:lnTo>
                    <a:pt x="31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1">
            <a:extLst>
              <a:ext uri="{FF2B5EF4-FFF2-40B4-BE49-F238E27FC236}">
                <a16:creationId xmlns:a16="http://schemas.microsoft.com/office/drawing/2014/main" id="{3D554EEF-BAD4-28C4-6539-D32CA7485A92}"/>
              </a:ext>
            </a:extLst>
          </p:cNvPr>
          <p:cNvGrpSpPr>
            <a:grpSpLocks/>
          </p:cNvGrpSpPr>
          <p:nvPr/>
        </p:nvGrpSpPr>
        <p:grpSpPr bwMode="auto">
          <a:xfrm>
            <a:off x="4669663" y="3159378"/>
            <a:ext cx="368300" cy="343536"/>
            <a:chOff x="6738" y="-100"/>
            <a:chExt cx="580" cy="580"/>
          </a:xfrm>
        </p:grpSpPr>
        <p:pic>
          <p:nvPicPr>
            <p:cNvPr id="20" name="Picture 12">
              <a:extLst>
                <a:ext uri="{FF2B5EF4-FFF2-40B4-BE49-F238E27FC236}">
                  <a16:creationId xmlns:a16="http://schemas.microsoft.com/office/drawing/2014/main" id="{2CECBBA1-2F4B-9F8E-56D8-FB0797D1F4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8" y="-100"/>
              <a:ext cx="580"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13">
              <a:extLst>
                <a:ext uri="{FF2B5EF4-FFF2-40B4-BE49-F238E27FC236}">
                  <a16:creationId xmlns:a16="http://schemas.microsoft.com/office/drawing/2014/main" id="{255AF7C2-3DF0-165D-3D7A-BF5C363B1E14}"/>
                </a:ext>
              </a:extLst>
            </p:cNvPr>
            <p:cNvSpPr>
              <a:spLocks noChangeArrowheads="1"/>
            </p:cNvSpPr>
            <p:nvPr/>
          </p:nvSpPr>
          <p:spPr bwMode="auto">
            <a:xfrm>
              <a:off x="7087" y="131"/>
              <a:ext cx="111" cy="119"/>
            </a:xfrm>
            <a:prstGeom prst="rect">
              <a:avLst/>
            </a:prstGeom>
            <a:solidFill>
              <a:srgbClr val="409F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14">
            <a:extLst>
              <a:ext uri="{FF2B5EF4-FFF2-40B4-BE49-F238E27FC236}">
                <a16:creationId xmlns:a16="http://schemas.microsoft.com/office/drawing/2014/main" id="{70ED8B2D-C8F8-DA42-5405-8D99DB73D696}"/>
              </a:ext>
            </a:extLst>
          </p:cNvPr>
          <p:cNvGrpSpPr>
            <a:grpSpLocks/>
          </p:cNvGrpSpPr>
          <p:nvPr/>
        </p:nvGrpSpPr>
        <p:grpSpPr bwMode="auto">
          <a:xfrm>
            <a:off x="4689326" y="2167745"/>
            <a:ext cx="292100" cy="444500"/>
            <a:chOff x="9397" y="120"/>
            <a:chExt cx="460" cy="700"/>
          </a:xfrm>
        </p:grpSpPr>
        <p:sp>
          <p:nvSpPr>
            <p:cNvPr id="23" name="AutoShape 15">
              <a:extLst>
                <a:ext uri="{FF2B5EF4-FFF2-40B4-BE49-F238E27FC236}">
                  <a16:creationId xmlns:a16="http://schemas.microsoft.com/office/drawing/2014/main" id="{66B77292-A190-F2C9-AAEC-7E1EF8553FE1}"/>
                </a:ext>
              </a:extLst>
            </p:cNvPr>
            <p:cNvSpPr>
              <a:spLocks/>
            </p:cNvSpPr>
            <p:nvPr/>
          </p:nvSpPr>
          <p:spPr bwMode="auto">
            <a:xfrm>
              <a:off x="9477" y="260"/>
              <a:ext cx="300" cy="560"/>
            </a:xfrm>
            <a:custGeom>
              <a:avLst/>
              <a:gdLst>
                <a:gd name="T0" fmla="+- 0 9777 9477"/>
                <a:gd name="T1" fmla="*/ T0 w 300"/>
                <a:gd name="T2" fmla="+- 0 260 260"/>
                <a:gd name="T3" fmla="*/ 260 h 560"/>
                <a:gd name="T4" fmla="+- 0 9477 9477"/>
                <a:gd name="T5" fmla="*/ T4 w 300"/>
                <a:gd name="T6" fmla="+- 0 260 260"/>
                <a:gd name="T7" fmla="*/ 260 h 560"/>
                <a:gd name="T8" fmla="+- 0 9477 9477"/>
                <a:gd name="T9" fmla="*/ T8 w 300"/>
                <a:gd name="T10" fmla="+- 0 820 260"/>
                <a:gd name="T11" fmla="*/ 820 h 560"/>
                <a:gd name="T12" fmla="+- 0 9623 9477"/>
                <a:gd name="T13" fmla="*/ T12 w 300"/>
                <a:gd name="T14" fmla="+- 0 700 260"/>
                <a:gd name="T15" fmla="*/ 700 h 560"/>
                <a:gd name="T16" fmla="+- 0 9777 9477"/>
                <a:gd name="T17" fmla="*/ T16 w 300"/>
                <a:gd name="T18" fmla="+- 0 700 260"/>
                <a:gd name="T19" fmla="*/ 700 h 560"/>
                <a:gd name="T20" fmla="+- 0 9777 9477"/>
                <a:gd name="T21" fmla="*/ T20 w 300"/>
                <a:gd name="T22" fmla="+- 0 260 260"/>
                <a:gd name="T23" fmla="*/ 260 h 560"/>
                <a:gd name="T24" fmla="+- 0 9777 9477"/>
                <a:gd name="T25" fmla="*/ T24 w 300"/>
                <a:gd name="T26" fmla="+- 0 700 260"/>
                <a:gd name="T27" fmla="*/ 700 h 560"/>
                <a:gd name="T28" fmla="+- 0 9623 9477"/>
                <a:gd name="T29" fmla="*/ T28 w 300"/>
                <a:gd name="T30" fmla="+- 0 700 260"/>
                <a:gd name="T31" fmla="*/ 700 h 560"/>
                <a:gd name="T32" fmla="+- 0 9777 9477"/>
                <a:gd name="T33" fmla="*/ T32 w 300"/>
                <a:gd name="T34" fmla="+- 0 820 260"/>
                <a:gd name="T35" fmla="*/ 820 h 560"/>
                <a:gd name="T36" fmla="+- 0 9777 9477"/>
                <a:gd name="T37" fmla="*/ T36 w 300"/>
                <a:gd name="T38" fmla="+- 0 700 260"/>
                <a:gd name="T39" fmla="*/ 700 h 5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300" h="560">
                  <a:moveTo>
                    <a:pt x="300" y="0"/>
                  </a:moveTo>
                  <a:lnTo>
                    <a:pt x="0" y="0"/>
                  </a:lnTo>
                  <a:lnTo>
                    <a:pt x="0" y="560"/>
                  </a:lnTo>
                  <a:lnTo>
                    <a:pt x="146" y="440"/>
                  </a:lnTo>
                  <a:lnTo>
                    <a:pt x="300" y="440"/>
                  </a:lnTo>
                  <a:lnTo>
                    <a:pt x="300" y="0"/>
                  </a:lnTo>
                  <a:close/>
                  <a:moveTo>
                    <a:pt x="300" y="440"/>
                  </a:moveTo>
                  <a:lnTo>
                    <a:pt x="146" y="440"/>
                  </a:lnTo>
                  <a:lnTo>
                    <a:pt x="300" y="560"/>
                  </a:lnTo>
                  <a:lnTo>
                    <a:pt x="300" y="440"/>
                  </a:lnTo>
                  <a:close/>
                </a:path>
              </a:pathLst>
            </a:custGeom>
            <a:solidFill>
              <a:srgbClr val="F4AF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CD445923-411E-09EE-6833-AD4D575EAAF5}"/>
                </a:ext>
              </a:extLst>
            </p:cNvPr>
            <p:cNvSpPr>
              <a:spLocks/>
            </p:cNvSpPr>
            <p:nvPr/>
          </p:nvSpPr>
          <p:spPr bwMode="auto">
            <a:xfrm>
              <a:off x="9397" y="120"/>
              <a:ext cx="460" cy="460"/>
            </a:xfrm>
            <a:custGeom>
              <a:avLst/>
              <a:gdLst>
                <a:gd name="T0" fmla="+- 0 9627 9397"/>
                <a:gd name="T1" fmla="*/ T0 w 460"/>
                <a:gd name="T2" fmla="+- 0 120 120"/>
                <a:gd name="T3" fmla="*/ 120 h 460"/>
                <a:gd name="T4" fmla="+- 0 9554 9397"/>
                <a:gd name="T5" fmla="*/ T4 w 460"/>
                <a:gd name="T6" fmla="+- 0 132 120"/>
                <a:gd name="T7" fmla="*/ 132 h 460"/>
                <a:gd name="T8" fmla="+- 0 9491 9397"/>
                <a:gd name="T9" fmla="*/ T8 w 460"/>
                <a:gd name="T10" fmla="+- 0 165 120"/>
                <a:gd name="T11" fmla="*/ 165 h 460"/>
                <a:gd name="T12" fmla="+- 0 9442 9397"/>
                <a:gd name="T13" fmla="*/ T12 w 460"/>
                <a:gd name="T14" fmla="+- 0 215 120"/>
                <a:gd name="T15" fmla="*/ 215 h 460"/>
                <a:gd name="T16" fmla="+- 0 9409 9397"/>
                <a:gd name="T17" fmla="*/ T16 w 460"/>
                <a:gd name="T18" fmla="+- 0 278 120"/>
                <a:gd name="T19" fmla="*/ 278 h 460"/>
                <a:gd name="T20" fmla="+- 0 9397 9397"/>
                <a:gd name="T21" fmla="*/ T20 w 460"/>
                <a:gd name="T22" fmla="+- 0 350 120"/>
                <a:gd name="T23" fmla="*/ 350 h 460"/>
                <a:gd name="T24" fmla="+- 0 9409 9397"/>
                <a:gd name="T25" fmla="*/ T24 w 460"/>
                <a:gd name="T26" fmla="+- 0 423 120"/>
                <a:gd name="T27" fmla="*/ 423 h 460"/>
                <a:gd name="T28" fmla="+- 0 9442 9397"/>
                <a:gd name="T29" fmla="*/ T28 w 460"/>
                <a:gd name="T30" fmla="+- 0 486 120"/>
                <a:gd name="T31" fmla="*/ 486 h 460"/>
                <a:gd name="T32" fmla="+- 0 9491 9397"/>
                <a:gd name="T33" fmla="*/ T32 w 460"/>
                <a:gd name="T34" fmla="+- 0 536 120"/>
                <a:gd name="T35" fmla="*/ 536 h 460"/>
                <a:gd name="T36" fmla="+- 0 9554 9397"/>
                <a:gd name="T37" fmla="*/ T36 w 460"/>
                <a:gd name="T38" fmla="+- 0 569 120"/>
                <a:gd name="T39" fmla="*/ 569 h 460"/>
                <a:gd name="T40" fmla="+- 0 9627 9397"/>
                <a:gd name="T41" fmla="*/ T40 w 460"/>
                <a:gd name="T42" fmla="+- 0 580 120"/>
                <a:gd name="T43" fmla="*/ 580 h 460"/>
                <a:gd name="T44" fmla="+- 0 9700 9397"/>
                <a:gd name="T45" fmla="*/ T44 w 460"/>
                <a:gd name="T46" fmla="+- 0 569 120"/>
                <a:gd name="T47" fmla="*/ 569 h 460"/>
                <a:gd name="T48" fmla="+- 0 9763 9397"/>
                <a:gd name="T49" fmla="*/ T48 w 460"/>
                <a:gd name="T50" fmla="+- 0 536 120"/>
                <a:gd name="T51" fmla="*/ 536 h 460"/>
                <a:gd name="T52" fmla="+- 0 9813 9397"/>
                <a:gd name="T53" fmla="*/ T52 w 460"/>
                <a:gd name="T54" fmla="+- 0 486 120"/>
                <a:gd name="T55" fmla="*/ 486 h 460"/>
                <a:gd name="T56" fmla="+- 0 9845 9397"/>
                <a:gd name="T57" fmla="*/ T56 w 460"/>
                <a:gd name="T58" fmla="+- 0 423 120"/>
                <a:gd name="T59" fmla="*/ 423 h 460"/>
                <a:gd name="T60" fmla="+- 0 9857 9397"/>
                <a:gd name="T61" fmla="*/ T60 w 460"/>
                <a:gd name="T62" fmla="+- 0 350 120"/>
                <a:gd name="T63" fmla="*/ 350 h 460"/>
                <a:gd name="T64" fmla="+- 0 9845 9397"/>
                <a:gd name="T65" fmla="*/ T64 w 460"/>
                <a:gd name="T66" fmla="+- 0 278 120"/>
                <a:gd name="T67" fmla="*/ 278 h 460"/>
                <a:gd name="T68" fmla="+- 0 9813 9397"/>
                <a:gd name="T69" fmla="*/ T68 w 460"/>
                <a:gd name="T70" fmla="+- 0 215 120"/>
                <a:gd name="T71" fmla="*/ 215 h 460"/>
                <a:gd name="T72" fmla="+- 0 9763 9397"/>
                <a:gd name="T73" fmla="*/ T72 w 460"/>
                <a:gd name="T74" fmla="+- 0 165 120"/>
                <a:gd name="T75" fmla="*/ 165 h 460"/>
                <a:gd name="T76" fmla="+- 0 9700 9397"/>
                <a:gd name="T77" fmla="*/ T76 w 460"/>
                <a:gd name="T78" fmla="+- 0 132 120"/>
                <a:gd name="T79" fmla="*/ 132 h 460"/>
                <a:gd name="T80" fmla="+- 0 9627 9397"/>
                <a:gd name="T81" fmla="*/ T80 w 460"/>
                <a:gd name="T82" fmla="+- 0 120 120"/>
                <a:gd name="T83" fmla="*/ 120 h 4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60" h="460">
                  <a:moveTo>
                    <a:pt x="230" y="0"/>
                  </a:moveTo>
                  <a:lnTo>
                    <a:pt x="157" y="12"/>
                  </a:lnTo>
                  <a:lnTo>
                    <a:pt x="94" y="45"/>
                  </a:lnTo>
                  <a:lnTo>
                    <a:pt x="45" y="95"/>
                  </a:lnTo>
                  <a:lnTo>
                    <a:pt x="12" y="158"/>
                  </a:lnTo>
                  <a:lnTo>
                    <a:pt x="0" y="230"/>
                  </a:lnTo>
                  <a:lnTo>
                    <a:pt x="12" y="303"/>
                  </a:lnTo>
                  <a:lnTo>
                    <a:pt x="45" y="366"/>
                  </a:lnTo>
                  <a:lnTo>
                    <a:pt x="94" y="416"/>
                  </a:lnTo>
                  <a:lnTo>
                    <a:pt x="157" y="449"/>
                  </a:lnTo>
                  <a:lnTo>
                    <a:pt x="230" y="460"/>
                  </a:lnTo>
                  <a:lnTo>
                    <a:pt x="303" y="449"/>
                  </a:lnTo>
                  <a:lnTo>
                    <a:pt x="366" y="416"/>
                  </a:lnTo>
                  <a:lnTo>
                    <a:pt x="416" y="366"/>
                  </a:lnTo>
                  <a:lnTo>
                    <a:pt x="448" y="303"/>
                  </a:lnTo>
                  <a:lnTo>
                    <a:pt x="460" y="230"/>
                  </a:lnTo>
                  <a:lnTo>
                    <a:pt x="448" y="158"/>
                  </a:lnTo>
                  <a:lnTo>
                    <a:pt x="416" y="95"/>
                  </a:lnTo>
                  <a:lnTo>
                    <a:pt x="366" y="45"/>
                  </a:lnTo>
                  <a:lnTo>
                    <a:pt x="303" y="12"/>
                  </a:lnTo>
                  <a:lnTo>
                    <a:pt x="230" y="0"/>
                  </a:lnTo>
                  <a:close/>
                </a:path>
              </a:pathLst>
            </a:custGeom>
            <a:solidFill>
              <a:srgbClr val="EA79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5" name="Picture 17">
              <a:extLst>
                <a:ext uri="{FF2B5EF4-FFF2-40B4-BE49-F238E27FC236}">
                  <a16:creationId xmlns:a16="http://schemas.microsoft.com/office/drawing/2014/main" id="{FAD3787E-1C42-9101-7872-CF2288CA91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5" y="200"/>
              <a:ext cx="28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Group 18">
            <a:extLst>
              <a:ext uri="{FF2B5EF4-FFF2-40B4-BE49-F238E27FC236}">
                <a16:creationId xmlns:a16="http://schemas.microsoft.com/office/drawing/2014/main" id="{2C11480D-FD54-8B62-1081-3CB63F29412C}"/>
              </a:ext>
            </a:extLst>
          </p:cNvPr>
          <p:cNvGrpSpPr>
            <a:grpSpLocks/>
          </p:cNvGrpSpPr>
          <p:nvPr/>
        </p:nvGrpSpPr>
        <p:grpSpPr bwMode="auto">
          <a:xfrm>
            <a:off x="4706100" y="5408908"/>
            <a:ext cx="320675" cy="343535"/>
            <a:chOff x="6698" y="-100"/>
            <a:chExt cx="620" cy="620"/>
          </a:xfrm>
        </p:grpSpPr>
        <p:sp>
          <p:nvSpPr>
            <p:cNvPr id="27" name="Freeform 19">
              <a:extLst>
                <a:ext uri="{FF2B5EF4-FFF2-40B4-BE49-F238E27FC236}">
                  <a16:creationId xmlns:a16="http://schemas.microsoft.com/office/drawing/2014/main" id="{2C98A92B-8C60-FBD6-A27F-C9E41776DAA0}"/>
                </a:ext>
              </a:extLst>
            </p:cNvPr>
            <p:cNvSpPr>
              <a:spLocks/>
            </p:cNvSpPr>
            <p:nvPr/>
          </p:nvSpPr>
          <p:spPr bwMode="auto">
            <a:xfrm>
              <a:off x="6698" y="-100"/>
              <a:ext cx="620" cy="620"/>
            </a:xfrm>
            <a:custGeom>
              <a:avLst/>
              <a:gdLst>
                <a:gd name="T0" fmla="+- 0 7008 6698"/>
                <a:gd name="T1" fmla="*/ T0 w 620"/>
                <a:gd name="T2" fmla="+- 0 -100 -100"/>
                <a:gd name="T3" fmla="*/ -100 h 620"/>
                <a:gd name="T4" fmla="+- 0 6937 6698"/>
                <a:gd name="T5" fmla="*/ T4 w 620"/>
                <a:gd name="T6" fmla="+- 0 -92 -100"/>
                <a:gd name="T7" fmla="*/ -92 h 620"/>
                <a:gd name="T8" fmla="+- 0 6871 6698"/>
                <a:gd name="T9" fmla="*/ T8 w 620"/>
                <a:gd name="T10" fmla="+- 0 -68 -100"/>
                <a:gd name="T11" fmla="*/ -68 h 620"/>
                <a:gd name="T12" fmla="+- 0 6814 6698"/>
                <a:gd name="T13" fmla="*/ T12 w 620"/>
                <a:gd name="T14" fmla="+- 0 -32 -100"/>
                <a:gd name="T15" fmla="*/ -32 h 620"/>
                <a:gd name="T16" fmla="+- 0 6766 6698"/>
                <a:gd name="T17" fmla="*/ T16 w 620"/>
                <a:gd name="T18" fmla="+- 0 16 -100"/>
                <a:gd name="T19" fmla="*/ 16 h 620"/>
                <a:gd name="T20" fmla="+- 0 6729 6698"/>
                <a:gd name="T21" fmla="*/ T20 w 620"/>
                <a:gd name="T22" fmla="+- 0 74 -100"/>
                <a:gd name="T23" fmla="*/ 74 h 620"/>
                <a:gd name="T24" fmla="+- 0 6706 6698"/>
                <a:gd name="T25" fmla="*/ T24 w 620"/>
                <a:gd name="T26" fmla="+- 0 139 -100"/>
                <a:gd name="T27" fmla="*/ 139 h 620"/>
                <a:gd name="T28" fmla="+- 0 6698 6698"/>
                <a:gd name="T29" fmla="*/ T28 w 620"/>
                <a:gd name="T30" fmla="+- 0 210 -100"/>
                <a:gd name="T31" fmla="*/ 210 h 620"/>
                <a:gd name="T32" fmla="+- 0 6706 6698"/>
                <a:gd name="T33" fmla="*/ T32 w 620"/>
                <a:gd name="T34" fmla="+- 0 281 -100"/>
                <a:gd name="T35" fmla="*/ 281 h 620"/>
                <a:gd name="T36" fmla="+- 0 6729 6698"/>
                <a:gd name="T37" fmla="*/ T36 w 620"/>
                <a:gd name="T38" fmla="+- 0 347 -100"/>
                <a:gd name="T39" fmla="*/ 347 h 620"/>
                <a:gd name="T40" fmla="+- 0 6766 6698"/>
                <a:gd name="T41" fmla="*/ T40 w 620"/>
                <a:gd name="T42" fmla="+- 0 404 -100"/>
                <a:gd name="T43" fmla="*/ 404 h 620"/>
                <a:gd name="T44" fmla="+- 0 6814 6698"/>
                <a:gd name="T45" fmla="*/ T44 w 620"/>
                <a:gd name="T46" fmla="+- 0 452 -100"/>
                <a:gd name="T47" fmla="*/ 452 h 620"/>
                <a:gd name="T48" fmla="+- 0 6871 6698"/>
                <a:gd name="T49" fmla="*/ T48 w 620"/>
                <a:gd name="T50" fmla="+- 0 489 -100"/>
                <a:gd name="T51" fmla="*/ 489 h 620"/>
                <a:gd name="T52" fmla="+- 0 6937 6698"/>
                <a:gd name="T53" fmla="*/ T52 w 620"/>
                <a:gd name="T54" fmla="+- 0 512 -100"/>
                <a:gd name="T55" fmla="*/ 512 h 620"/>
                <a:gd name="T56" fmla="+- 0 7008 6698"/>
                <a:gd name="T57" fmla="*/ T56 w 620"/>
                <a:gd name="T58" fmla="+- 0 520 -100"/>
                <a:gd name="T59" fmla="*/ 520 h 620"/>
                <a:gd name="T60" fmla="+- 0 7079 6698"/>
                <a:gd name="T61" fmla="*/ T60 w 620"/>
                <a:gd name="T62" fmla="+- 0 512 -100"/>
                <a:gd name="T63" fmla="*/ 512 h 620"/>
                <a:gd name="T64" fmla="+- 0 7144 6698"/>
                <a:gd name="T65" fmla="*/ T64 w 620"/>
                <a:gd name="T66" fmla="+- 0 489 -100"/>
                <a:gd name="T67" fmla="*/ 489 h 620"/>
                <a:gd name="T68" fmla="+- 0 7202 6698"/>
                <a:gd name="T69" fmla="*/ T68 w 620"/>
                <a:gd name="T70" fmla="+- 0 452 -100"/>
                <a:gd name="T71" fmla="*/ 452 h 620"/>
                <a:gd name="T72" fmla="+- 0 7250 6698"/>
                <a:gd name="T73" fmla="*/ T72 w 620"/>
                <a:gd name="T74" fmla="+- 0 404 -100"/>
                <a:gd name="T75" fmla="*/ 404 h 620"/>
                <a:gd name="T76" fmla="+- 0 7286 6698"/>
                <a:gd name="T77" fmla="*/ T76 w 620"/>
                <a:gd name="T78" fmla="+- 0 347 -100"/>
                <a:gd name="T79" fmla="*/ 347 h 620"/>
                <a:gd name="T80" fmla="+- 0 7310 6698"/>
                <a:gd name="T81" fmla="*/ T80 w 620"/>
                <a:gd name="T82" fmla="+- 0 281 -100"/>
                <a:gd name="T83" fmla="*/ 281 h 620"/>
                <a:gd name="T84" fmla="+- 0 7318 6698"/>
                <a:gd name="T85" fmla="*/ T84 w 620"/>
                <a:gd name="T86" fmla="+- 0 210 -100"/>
                <a:gd name="T87" fmla="*/ 210 h 620"/>
                <a:gd name="T88" fmla="+- 0 7310 6698"/>
                <a:gd name="T89" fmla="*/ T88 w 620"/>
                <a:gd name="T90" fmla="+- 0 139 -100"/>
                <a:gd name="T91" fmla="*/ 139 h 620"/>
                <a:gd name="T92" fmla="+- 0 7286 6698"/>
                <a:gd name="T93" fmla="*/ T92 w 620"/>
                <a:gd name="T94" fmla="+- 0 74 -100"/>
                <a:gd name="T95" fmla="*/ 74 h 620"/>
                <a:gd name="T96" fmla="+- 0 7250 6698"/>
                <a:gd name="T97" fmla="*/ T96 w 620"/>
                <a:gd name="T98" fmla="+- 0 16 -100"/>
                <a:gd name="T99" fmla="*/ 16 h 620"/>
                <a:gd name="T100" fmla="+- 0 7202 6698"/>
                <a:gd name="T101" fmla="*/ T100 w 620"/>
                <a:gd name="T102" fmla="+- 0 -32 -100"/>
                <a:gd name="T103" fmla="*/ -32 h 620"/>
                <a:gd name="T104" fmla="+- 0 7144 6698"/>
                <a:gd name="T105" fmla="*/ T104 w 620"/>
                <a:gd name="T106" fmla="+- 0 -68 -100"/>
                <a:gd name="T107" fmla="*/ -68 h 620"/>
                <a:gd name="T108" fmla="+- 0 7079 6698"/>
                <a:gd name="T109" fmla="*/ T108 w 620"/>
                <a:gd name="T110" fmla="+- 0 -92 -100"/>
                <a:gd name="T111" fmla="*/ -92 h 620"/>
                <a:gd name="T112" fmla="+- 0 7008 6698"/>
                <a:gd name="T113" fmla="*/ T112 w 620"/>
                <a:gd name="T114" fmla="+- 0 -100 -100"/>
                <a:gd name="T115" fmla="*/ -100 h 6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620" h="620">
                  <a:moveTo>
                    <a:pt x="310" y="0"/>
                  </a:moveTo>
                  <a:lnTo>
                    <a:pt x="239" y="8"/>
                  </a:lnTo>
                  <a:lnTo>
                    <a:pt x="173" y="32"/>
                  </a:lnTo>
                  <a:lnTo>
                    <a:pt x="116" y="68"/>
                  </a:lnTo>
                  <a:lnTo>
                    <a:pt x="68" y="116"/>
                  </a:lnTo>
                  <a:lnTo>
                    <a:pt x="31" y="174"/>
                  </a:lnTo>
                  <a:lnTo>
                    <a:pt x="8" y="239"/>
                  </a:lnTo>
                  <a:lnTo>
                    <a:pt x="0" y="310"/>
                  </a:lnTo>
                  <a:lnTo>
                    <a:pt x="8" y="381"/>
                  </a:lnTo>
                  <a:lnTo>
                    <a:pt x="31" y="447"/>
                  </a:lnTo>
                  <a:lnTo>
                    <a:pt x="68" y="504"/>
                  </a:lnTo>
                  <a:lnTo>
                    <a:pt x="116" y="552"/>
                  </a:lnTo>
                  <a:lnTo>
                    <a:pt x="173" y="589"/>
                  </a:lnTo>
                  <a:lnTo>
                    <a:pt x="239" y="612"/>
                  </a:lnTo>
                  <a:lnTo>
                    <a:pt x="310" y="620"/>
                  </a:lnTo>
                  <a:lnTo>
                    <a:pt x="381" y="612"/>
                  </a:lnTo>
                  <a:lnTo>
                    <a:pt x="446" y="589"/>
                  </a:lnTo>
                  <a:lnTo>
                    <a:pt x="504" y="552"/>
                  </a:lnTo>
                  <a:lnTo>
                    <a:pt x="552" y="504"/>
                  </a:lnTo>
                  <a:lnTo>
                    <a:pt x="588" y="447"/>
                  </a:lnTo>
                  <a:lnTo>
                    <a:pt x="612" y="381"/>
                  </a:lnTo>
                  <a:lnTo>
                    <a:pt x="620" y="310"/>
                  </a:lnTo>
                  <a:lnTo>
                    <a:pt x="612" y="239"/>
                  </a:lnTo>
                  <a:lnTo>
                    <a:pt x="588" y="174"/>
                  </a:lnTo>
                  <a:lnTo>
                    <a:pt x="552" y="116"/>
                  </a:lnTo>
                  <a:lnTo>
                    <a:pt x="504" y="68"/>
                  </a:lnTo>
                  <a:lnTo>
                    <a:pt x="446" y="32"/>
                  </a:lnTo>
                  <a:lnTo>
                    <a:pt x="381" y="8"/>
                  </a:lnTo>
                  <a:lnTo>
                    <a:pt x="310" y="0"/>
                  </a:lnTo>
                  <a:close/>
                </a:path>
              </a:pathLst>
            </a:custGeom>
            <a:solidFill>
              <a:srgbClr val="79A8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AutoShape 20">
              <a:extLst>
                <a:ext uri="{FF2B5EF4-FFF2-40B4-BE49-F238E27FC236}">
                  <a16:creationId xmlns:a16="http://schemas.microsoft.com/office/drawing/2014/main" id="{894F88A7-69E0-E678-2C6A-AB98A6E5D055}"/>
                </a:ext>
              </a:extLst>
            </p:cNvPr>
            <p:cNvSpPr>
              <a:spLocks/>
            </p:cNvSpPr>
            <p:nvPr/>
          </p:nvSpPr>
          <p:spPr bwMode="auto">
            <a:xfrm>
              <a:off x="6980" y="-21"/>
              <a:ext cx="56" cy="463"/>
            </a:xfrm>
            <a:custGeom>
              <a:avLst/>
              <a:gdLst>
                <a:gd name="T0" fmla="+- 0 6980 6980"/>
                <a:gd name="T1" fmla="*/ T0 w 56"/>
                <a:gd name="T2" fmla="+- 0 -21 -21"/>
                <a:gd name="T3" fmla="*/ -21 h 463"/>
                <a:gd name="T4" fmla="+- 0 7035 6980"/>
                <a:gd name="T5" fmla="*/ T4 w 56"/>
                <a:gd name="T6" fmla="+- 0 -21 -21"/>
                <a:gd name="T7" fmla="*/ -21 h 463"/>
                <a:gd name="T8" fmla="+- 0 6980 6980"/>
                <a:gd name="T9" fmla="*/ T8 w 56"/>
                <a:gd name="T10" fmla="+- 0 441 -21"/>
                <a:gd name="T11" fmla="*/ 441 h 463"/>
                <a:gd name="T12" fmla="+- 0 7035 6980"/>
                <a:gd name="T13" fmla="*/ T12 w 56"/>
                <a:gd name="T14" fmla="+- 0 441 -21"/>
                <a:gd name="T15" fmla="*/ 441 h 463"/>
              </a:gdLst>
              <a:ahLst/>
              <a:cxnLst>
                <a:cxn ang="0">
                  <a:pos x="T1" y="T3"/>
                </a:cxn>
                <a:cxn ang="0">
                  <a:pos x="T5" y="T7"/>
                </a:cxn>
                <a:cxn ang="0">
                  <a:pos x="T9" y="T11"/>
                </a:cxn>
                <a:cxn ang="0">
                  <a:pos x="T13" y="T15"/>
                </a:cxn>
              </a:cxnLst>
              <a:rect l="0" t="0" r="r" b="b"/>
              <a:pathLst>
                <a:path w="56" h="463">
                  <a:moveTo>
                    <a:pt x="0" y="0"/>
                  </a:moveTo>
                  <a:lnTo>
                    <a:pt x="55" y="0"/>
                  </a:lnTo>
                  <a:moveTo>
                    <a:pt x="0" y="462"/>
                  </a:moveTo>
                  <a:lnTo>
                    <a:pt x="55" y="462"/>
                  </a:lnTo>
                </a:path>
              </a:pathLst>
            </a:custGeom>
            <a:noFill/>
            <a:ln w="4923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AutoShape 21">
              <a:extLst>
                <a:ext uri="{FF2B5EF4-FFF2-40B4-BE49-F238E27FC236}">
                  <a16:creationId xmlns:a16="http://schemas.microsoft.com/office/drawing/2014/main" id="{1F40C4D0-376F-0BEF-34C7-D1B05B5D757A}"/>
                </a:ext>
              </a:extLst>
            </p:cNvPr>
            <p:cNvSpPr>
              <a:spLocks/>
            </p:cNvSpPr>
            <p:nvPr/>
          </p:nvSpPr>
          <p:spPr bwMode="auto">
            <a:xfrm>
              <a:off x="6738" y="210"/>
              <a:ext cx="540" cy="2"/>
            </a:xfrm>
            <a:custGeom>
              <a:avLst/>
              <a:gdLst>
                <a:gd name="T0" fmla="+- 0 6738 6738"/>
                <a:gd name="T1" fmla="*/ T0 w 540"/>
                <a:gd name="T2" fmla="+- 0 6815 6738"/>
                <a:gd name="T3" fmla="*/ T2 w 540"/>
                <a:gd name="T4" fmla="+- 0 7200 6738"/>
                <a:gd name="T5" fmla="*/ T4 w 540"/>
                <a:gd name="T6" fmla="+- 0 7278 6738"/>
                <a:gd name="T7" fmla="*/ T6 w 540"/>
              </a:gdLst>
              <a:ahLst/>
              <a:cxnLst>
                <a:cxn ang="0">
                  <a:pos x="T1" y="0"/>
                </a:cxn>
                <a:cxn ang="0">
                  <a:pos x="T3" y="0"/>
                </a:cxn>
                <a:cxn ang="0">
                  <a:pos x="T5" y="0"/>
                </a:cxn>
                <a:cxn ang="0">
                  <a:pos x="T7" y="0"/>
                </a:cxn>
              </a:cxnLst>
              <a:rect l="0" t="0" r="r" b="b"/>
              <a:pathLst>
                <a:path w="540">
                  <a:moveTo>
                    <a:pt x="0" y="0"/>
                  </a:moveTo>
                  <a:lnTo>
                    <a:pt x="77" y="0"/>
                  </a:lnTo>
                  <a:moveTo>
                    <a:pt x="462" y="0"/>
                  </a:moveTo>
                  <a:lnTo>
                    <a:pt x="540" y="0"/>
                  </a:lnTo>
                </a:path>
              </a:pathLst>
            </a:custGeom>
            <a:noFill/>
            <a:ln w="35179">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22">
              <a:extLst>
                <a:ext uri="{FF2B5EF4-FFF2-40B4-BE49-F238E27FC236}">
                  <a16:creationId xmlns:a16="http://schemas.microsoft.com/office/drawing/2014/main" id="{FC2B1483-4C4C-70D3-210F-DDA94F110226}"/>
                </a:ext>
              </a:extLst>
            </p:cNvPr>
            <p:cNvSpPr>
              <a:spLocks/>
            </p:cNvSpPr>
            <p:nvPr/>
          </p:nvSpPr>
          <p:spPr bwMode="auto">
            <a:xfrm>
              <a:off x="6796" y="-2"/>
              <a:ext cx="425" cy="425"/>
            </a:xfrm>
            <a:custGeom>
              <a:avLst/>
              <a:gdLst>
                <a:gd name="T0" fmla="+- 0 6890 6796"/>
                <a:gd name="T1" fmla="*/ T0 w 425"/>
                <a:gd name="T2" fmla="+- 0 56 -2"/>
                <a:gd name="T3" fmla="*/ 56 h 425"/>
                <a:gd name="T4" fmla="+- 0 6834 6796"/>
                <a:gd name="T5" fmla="*/ T4 w 425"/>
                <a:gd name="T6" fmla="+- 0 1 -2"/>
                <a:gd name="T7" fmla="*/ 1 h 425"/>
                <a:gd name="T8" fmla="+- 0 6796 6796"/>
                <a:gd name="T9" fmla="*/ T8 w 425"/>
                <a:gd name="T10" fmla="+- 0 41 -2"/>
                <a:gd name="T11" fmla="*/ 41 h 425"/>
                <a:gd name="T12" fmla="+- 0 6851 6796"/>
                <a:gd name="T13" fmla="*/ T12 w 425"/>
                <a:gd name="T14" fmla="+- 0 95 -2"/>
                <a:gd name="T15" fmla="*/ 95 h 425"/>
                <a:gd name="T16" fmla="+- 0 6890 6796"/>
                <a:gd name="T17" fmla="*/ T16 w 425"/>
                <a:gd name="T18" fmla="+- 0 56 -2"/>
                <a:gd name="T19" fmla="*/ 56 h 425"/>
                <a:gd name="T20" fmla="+- 0 6893 6796"/>
                <a:gd name="T21" fmla="*/ T20 w 425"/>
                <a:gd name="T22" fmla="+- 0 367 -2"/>
                <a:gd name="T23" fmla="*/ 367 h 425"/>
                <a:gd name="T24" fmla="+- 0 6853 6796"/>
                <a:gd name="T25" fmla="*/ T24 w 425"/>
                <a:gd name="T26" fmla="+- 0 328 -2"/>
                <a:gd name="T27" fmla="*/ 328 h 425"/>
                <a:gd name="T28" fmla="+- 0 6799 6796"/>
                <a:gd name="T29" fmla="*/ T28 w 425"/>
                <a:gd name="T30" fmla="+- 0 384 -2"/>
                <a:gd name="T31" fmla="*/ 384 h 425"/>
                <a:gd name="T32" fmla="+- 0 6838 6796"/>
                <a:gd name="T33" fmla="*/ T32 w 425"/>
                <a:gd name="T34" fmla="+- 0 422 -2"/>
                <a:gd name="T35" fmla="*/ 422 h 425"/>
                <a:gd name="T36" fmla="+- 0 6893 6796"/>
                <a:gd name="T37" fmla="*/ T36 w 425"/>
                <a:gd name="T38" fmla="+- 0 367 -2"/>
                <a:gd name="T39" fmla="*/ 367 h 425"/>
                <a:gd name="T40" fmla="+- 0 7217 6796"/>
                <a:gd name="T41" fmla="*/ T40 w 425"/>
                <a:gd name="T42" fmla="+- 0 37 -2"/>
                <a:gd name="T43" fmla="*/ 37 h 425"/>
                <a:gd name="T44" fmla="+- 0 7177 6796"/>
                <a:gd name="T45" fmla="*/ T44 w 425"/>
                <a:gd name="T46" fmla="+- 0 -2 -2"/>
                <a:gd name="T47" fmla="*/ -2 h 425"/>
                <a:gd name="T48" fmla="+- 0 7123 6796"/>
                <a:gd name="T49" fmla="*/ T48 w 425"/>
                <a:gd name="T50" fmla="+- 0 53 -2"/>
                <a:gd name="T51" fmla="*/ 53 h 425"/>
                <a:gd name="T52" fmla="+- 0 7162 6796"/>
                <a:gd name="T53" fmla="*/ T52 w 425"/>
                <a:gd name="T54" fmla="+- 0 92 -2"/>
                <a:gd name="T55" fmla="*/ 92 h 425"/>
                <a:gd name="T56" fmla="+- 0 7217 6796"/>
                <a:gd name="T57" fmla="*/ T56 w 425"/>
                <a:gd name="T58" fmla="+- 0 37 -2"/>
                <a:gd name="T59" fmla="*/ 37 h 425"/>
                <a:gd name="T60" fmla="+- 0 7220 6796"/>
                <a:gd name="T61" fmla="*/ T60 w 425"/>
                <a:gd name="T62" fmla="+- 0 380 -2"/>
                <a:gd name="T63" fmla="*/ 380 h 425"/>
                <a:gd name="T64" fmla="+- 0 7165 6796"/>
                <a:gd name="T65" fmla="*/ T64 w 425"/>
                <a:gd name="T66" fmla="+- 0 325 -2"/>
                <a:gd name="T67" fmla="*/ 325 h 425"/>
                <a:gd name="T68" fmla="+- 0 7126 6796"/>
                <a:gd name="T69" fmla="*/ T68 w 425"/>
                <a:gd name="T70" fmla="+- 0 365 -2"/>
                <a:gd name="T71" fmla="*/ 365 h 425"/>
                <a:gd name="T72" fmla="+- 0 7181 6796"/>
                <a:gd name="T73" fmla="*/ T72 w 425"/>
                <a:gd name="T74" fmla="+- 0 419 -2"/>
                <a:gd name="T75" fmla="*/ 419 h 425"/>
                <a:gd name="T76" fmla="+- 0 7220 6796"/>
                <a:gd name="T77" fmla="*/ T76 w 425"/>
                <a:gd name="T78" fmla="+- 0 380 -2"/>
                <a:gd name="T79" fmla="*/ 380 h 4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425" h="425">
                  <a:moveTo>
                    <a:pt x="94" y="58"/>
                  </a:moveTo>
                  <a:lnTo>
                    <a:pt x="38" y="3"/>
                  </a:lnTo>
                  <a:lnTo>
                    <a:pt x="0" y="43"/>
                  </a:lnTo>
                  <a:lnTo>
                    <a:pt x="55" y="97"/>
                  </a:lnTo>
                  <a:lnTo>
                    <a:pt x="94" y="58"/>
                  </a:lnTo>
                  <a:moveTo>
                    <a:pt x="97" y="369"/>
                  </a:moveTo>
                  <a:lnTo>
                    <a:pt x="57" y="330"/>
                  </a:lnTo>
                  <a:lnTo>
                    <a:pt x="3" y="386"/>
                  </a:lnTo>
                  <a:lnTo>
                    <a:pt x="42" y="424"/>
                  </a:lnTo>
                  <a:lnTo>
                    <a:pt x="97" y="369"/>
                  </a:lnTo>
                  <a:moveTo>
                    <a:pt x="421" y="39"/>
                  </a:moveTo>
                  <a:lnTo>
                    <a:pt x="381" y="0"/>
                  </a:lnTo>
                  <a:lnTo>
                    <a:pt x="327" y="55"/>
                  </a:lnTo>
                  <a:lnTo>
                    <a:pt x="366" y="94"/>
                  </a:lnTo>
                  <a:lnTo>
                    <a:pt x="421" y="39"/>
                  </a:lnTo>
                  <a:moveTo>
                    <a:pt x="424" y="382"/>
                  </a:moveTo>
                  <a:lnTo>
                    <a:pt x="369" y="327"/>
                  </a:lnTo>
                  <a:lnTo>
                    <a:pt x="330" y="367"/>
                  </a:lnTo>
                  <a:lnTo>
                    <a:pt x="385" y="421"/>
                  </a:lnTo>
                  <a:lnTo>
                    <a:pt x="424" y="38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321A62EC-A5B9-8CCA-AE8C-9C1EB568B1F6}"/>
                </a:ext>
              </a:extLst>
            </p:cNvPr>
            <p:cNvSpPr>
              <a:spLocks/>
            </p:cNvSpPr>
            <p:nvPr/>
          </p:nvSpPr>
          <p:spPr bwMode="auto">
            <a:xfrm>
              <a:off x="6968" y="104"/>
              <a:ext cx="84" cy="228"/>
            </a:xfrm>
            <a:custGeom>
              <a:avLst/>
              <a:gdLst>
                <a:gd name="T0" fmla="+- 0 7051 6968"/>
                <a:gd name="T1" fmla="*/ T0 w 84"/>
                <a:gd name="T2" fmla="+- 0 217 104"/>
                <a:gd name="T3" fmla="*/ 217 h 228"/>
                <a:gd name="T4" fmla="+- 0 7047 6968"/>
                <a:gd name="T5" fmla="*/ T4 w 84"/>
                <a:gd name="T6" fmla="+- 0 201 104"/>
                <a:gd name="T7" fmla="*/ 201 h 228"/>
                <a:gd name="T8" fmla="+- 0 7039 6968"/>
                <a:gd name="T9" fmla="*/ T8 w 84"/>
                <a:gd name="T10" fmla="+- 0 188 104"/>
                <a:gd name="T11" fmla="*/ 188 h 228"/>
                <a:gd name="T12" fmla="+- 0 7025 6968"/>
                <a:gd name="T13" fmla="*/ T12 w 84"/>
                <a:gd name="T14" fmla="+- 0 179 104"/>
                <a:gd name="T15" fmla="*/ 179 h 228"/>
                <a:gd name="T16" fmla="+- 0 7024 6968"/>
                <a:gd name="T17" fmla="*/ T16 w 84"/>
                <a:gd name="T18" fmla="+- 0 179 104"/>
                <a:gd name="T19" fmla="*/ 179 h 228"/>
                <a:gd name="T20" fmla="+- 0 7024 6968"/>
                <a:gd name="T21" fmla="*/ T20 w 84"/>
                <a:gd name="T22" fmla="+- 0 110 104"/>
                <a:gd name="T23" fmla="*/ 110 h 228"/>
                <a:gd name="T24" fmla="+- 0 7018 6968"/>
                <a:gd name="T25" fmla="*/ T24 w 84"/>
                <a:gd name="T26" fmla="+- 0 104 104"/>
                <a:gd name="T27" fmla="*/ 104 h 228"/>
                <a:gd name="T28" fmla="+- 0 7001 6968"/>
                <a:gd name="T29" fmla="*/ T28 w 84"/>
                <a:gd name="T30" fmla="+- 0 104 104"/>
                <a:gd name="T31" fmla="*/ 104 h 228"/>
                <a:gd name="T32" fmla="+- 0 6994 6968"/>
                <a:gd name="T33" fmla="*/ T32 w 84"/>
                <a:gd name="T34" fmla="+- 0 110 104"/>
                <a:gd name="T35" fmla="*/ 110 h 228"/>
                <a:gd name="T36" fmla="+- 0 6994 6968"/>
                <a:gd name="T37" fmla="*/ T36 w 84"/>
                <a:gd name="T38" fmla="+- 0 179 104"/>
                <a:gd name="T39" fmla="*/ 179 h 228"/>
                <a:gd name="T40" fmla="+- 0 6993 6968"/>
                <a:gd name="T41" fmla="*/ T40 w 84"/>
                <a:gd name="T42" fmla="+- 0 179 104"/>
                <a:gd name="T43" fmla="*/ 179 h 228"/>
                <a:gd name="T44" fmla="+- 0 6980 6968"/>
                <a:gd name="T45" fmla="*/ T44 w 84"/>
                <a:gd name="T46" fmla="+- 0 188 104"/>
                <a:gd name="T47" fmla="*/ 188 h 228"/>
                <a:gd name="T48" fmla="+- 0 6971 6968"/>
                <a:gd name="T49" fmla="*/ T48 w 84"/>
                <a:gd name="T50" fmla="+- 0 201 104"/>
                <a:gd name="T51" fmla="*/ 201 h 228"/>
                <a:gd name="T52" fmla="+- 0 6968 6968"/>
                <a:gd name="T53" fmla="*/ T52 w 84"/>
                <a:gd name="T54" fmla="+- 0 217 104"/>
                <a:gd name="T55" fmla="*/ 217 h 228"/>
                <a:gd name="T56" fmla="+- 0 6971 6968"/>
                <a:gd name="T57" fmla="*/ T56 w 84"/>
                <a:gd name="T58" fmla="+- 0 233 104"/>
                <a:gd name="T59" fmla="*/ 233 h 228"/>
                <a:gd name="T60" fmla="+- 0 6980 6968"/>
                <a:gd name="T61" fmla="*/ T60 w 84"/>
                <a:gd name="T62" fmla="+- 0 247 104"/>
                <a:gd name="T63" fmla="*/ 247 h 228"/>
                <a:gd name="T64" fmla="+- 0 6993 6968"/>
                <a:gd name="T65" fmla="*/ T64 w 84"/>
                <a:gd name="T66" fmla="+- 0 255 104"/>
                <a:gd name="T67" fmla="*/ 255 h 228"/>
                <a:gd name="T68" fmla="+- 0 6994 6968"/>
                <a:gd name="T69" fmla="*/ T68 w 84"/>
                <a:gd name="T70" fmla="+- 0 256 104"/>
                <a:gd name="T71" fmla="*/ 256 h 228"/>
                <a:gd name="T72" fmla="+- 0 6994 6968"/>
                <a:gd name="T73" fmla="*/ T72 w 84"/>
                <a:gd name="T74" fmla="+- 0 324 104"/>
                <a:gd name="T75" fmla="*/ 324 h 228"/>
                <a:gd name="T76" fmla="+- 0 7001 6968"/>
                <a:gd name="T77" fmla="*/ T76 w 84"/>
                <a:gd name="T78" fmla="+- 0 331 104"/>
                <a:gd name="T79" fmla="*/ 331 h 228"/>
                <a:gd name="T80" fmla="+- 0 7018 6968"/>
                <a:gd name="T81" fmla="*/ T80 w 84"/>
                <a:gd name="T82" fmla="+- 0 331 104"/>
                <a:gd name="T83" fmla="*/ 331 h 228"/>
                <a:gd name="T84" fmla="+- 0 7024 6968"/>
                <a:gd name="T85" fmla="*/ T84 w 84"/>
                <a:gd name="T86" fmla="+- 0 324 104"/>
                <a:gd name="T87" fmla="*/ 324 h 228"/>
                <a:gd name="T88" fmla="+- 0 7024 6968"/>
                <a:gd name="T89" fmla="*/ T88 w 84"/>
                <a:gd name="T90" fmla="+- 0 256 104"/>
                <a:gd name="T91" fmla="*/ 256 h 228"/>
                <a:gd name="T92" fmla="+- 0 7025 6968"/>
                <a:gd name="T93" fmla="*/ T92 w 84"/>
                <a:gd name="T94" fmla="+- 0 255 104"/>
                <a:gd name="T95" fmla="*/ 255 h 228"/>
                <a:gd name="T96" fmla="+- 0 7039 6968"/>
                <a:gd name="T97" fmla="*/ T96 w 84"/>
                <a:gd name="T98" fmla="+- 0 247 104"/>
                <a:gd name="T99" fmla="*/ 247 h 228"/>
                <a:gd name="T100" fmla="+- 0 7047 6968"/>
                <a:gd name="T101" fmla="*/ T100 w 84"/>
                <a:gd name="T102" fmla="+- 0 233 104"/>
                <a:gd name="T103" fmla="*/ 233 h 228"/>
                <a:gd name="T104" fmla="+- 0 7051 6968"/>
                <a:gd name="T105" fmla="*/ T104 w 84"/>
                <a:gd name="T106" fmla="+- 0 217 104"/>
                <a:gd name="T107" fmla="*/ 217 h 2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84" h="228">
                  <a:moveTo>
                    <a:pt x="83" y="113"/>
                  </a:moveTo>
                  <a:lnTo>
                    <a:pt x="79" y="97"/>
                  </a:lnTo>
                  <a:lnTo>
                    <a:pt x="71" y="84"/>
                  </a:lnTo>
                  <a:lnTo>
                    <a:pt x="57" y="75"/>
                  </a:lnTo>
                  <a:lnTo>
                    <a:pt x="56" y="75"/>
                  </a:lnTo>
                  <a:lnTo>
                    <a:pt x="56" y="6"/>
                  </a:lnTo>
                  <a:lnTo>
                    <a:pt x="50" y="0"/>
                  </a:lnTo>
                  <a:lnTo>
                    <a:pt x="33" y="0"/>
                  </a:lnTo>
                  <a:lnTo>
                    <a:pt x="26" y="6"/>
                  </a:lnTo>
                  <a:lnTo>
                    <a:pt x="26" y="75"/>
                  </a:lnTo>
                  <a:lnTo>
                    <a:pt x="25" y="75"/>
                  </a:lnTo>
                  <a:lnTo>
                    <a:pt x="12" y="84"/>
                  </a:lnTo>
                  <a:lnTo>
                    <a:pt x="3" y="97"/>
                  </a:lnTo>
                  <a:lnTo>
                    <a:pt x="0" y="113"/>
                  </a:lnTo>
                  <a:lnTo>
                    <a:pt x="3" y="129"/>
                  </a:lnTo>
                  <a:lnTo>
                    <a:pt x="12" y="143"/>
                  </a:lnTo>
                  <a:lnTo>
                    <a:pt x="25" y="151"/>
                  </a:lnTo>
                  <a:lnTo>
                    <a:pt x="26" y="152"/>
                  </a:lnTo>
                  <a:lnTo>
                    <a:pt x="26" y="220"/>
                  </a:lnTo>
                  <a:lnTo>
                    <a:pt x="33" y="227"/>
                  </a:lnTo>
                  <a:lnTo>
                    <a:pt x="50" y="227"/>
                  </a:lnTo>
                  <a:lnTo>
                    <a:pt x="56" y="220"/>
                  </a:lnTo>
                  <a:lnTo>
                    <a:pt x="56" y="152"/>
                  </a:lnTo>
                  <a:lnTo>
                    <a:pt x="57" y="151"/>
                  </a:lnTo>
                  <a:lnTo>
                    <a:pt x="71" y="143"/>
                  </a:lnTo>
                  <a:lnTo>
                    <a:pt x="79" y="129"/>
                  </a:lnTo>
                  <a:lnTo>
                    <a:pt x="83" y="113"/>
                  </a:lnTo>
                </a:path>
              </a:pathLst>
            </a:custGeom>
            <a:solidFill>
              <a:srgbClr val="238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24">
            <a:extLst>
              <a:ext uri="{FF2B5EF4-FFF2-40B4-BE49-F238E27FC236}">
                <a16:creationId xmlns:a16="http://schemas.microsoft.com/office/drawing/2014/main" id="{E52F1AD1-63F4-D53D-FA7F-4791BA2168AC}"/>
              </a:ext>
            </a:extLst>
          </p:cNvPr>
          <p:cNvGrpSpPr>
            <a:grpSpLocks/>
          </p:cNvGrpSpPr>
          <p:nvPr/>
        </p:nvGrpSpPr>
        <p:grpSpPr bwMode="auto">
          <a:xfrm>
            <a:off x="4665513" y="3598146"/>
            <a:ext cx="361262" cy="397056"/>
            <a:chOff x="9318" y="-398"/>
            <a:chExt cx="540" cy="733"/>
          </a:xfrm>
        </p:grpSpPr>
        <p:sp>
          <p:nvSpPr>
            <p:cNvPr id="33" name="Rectangle 25">
              <a:extLst>
                <a:ext uri="{FF2B5EF4-FFF2-40B4-BE49-F238E27FC236}">
                  <a16:creationId xmlns:a16="http://schemas.microsoft.com/office/drawing/2014/main" id="{44AFE3D7-DF16-A0C4-BC2C-38E92F9B5C7D}"/>
                </a:ext>
              </a:extLst>
            </p:cNvPr>
            <p:cNvSpPr>
              <a:spLocks noChangeArrowheads="1"/>
            </p:cNvSpPr>
            <p:nvPr/>
          </p:nvSpPr>
          <p:spPr bwMode="auto">
            <a:xfrm>
              <a:off x="9318" y="-313"/>
              <a:ext cx="540" cy="648"/>
            </a:xfrm>
            <a:prstGeom prst="rect">
              <a:avLst/>
            </a:prstGeom>
            <a:solidFill>
              <a:srgbClr val="0A5F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4" name="Picture 26">
              <a:extLst>
                <a:ext uri="{FF2B5EF4-FFF2-40B4-BE49-F238E27FC236}">
                  <a16:creationId xmlns:a16="http://schemas.microsoft.com/office/drawing/2014/main" id="{2A32E503-67AE-4C8A-7384-B0D43EB73E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0" y="-398"/>
              <a:ext cx="347"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7">
              <a:extLst>
                <a:ext uri="{FF2B5EF4-FFF2-40B4-BE49-F238E27FC236}">
                  <a16:creationId xmlns:a16="http://schemas.microsoft.com/office/drawing/2014/main" id="{0DA821D5-2747-05EF-CB35-B0822B93AF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6" y="-265"/>
              <a:ext cx="424" cy="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 name="Group 28">
            <a:extLst>
              <a:ext uri="{FF2B5EF4-FFF2-40B4-BE49-F238E27FC236}">
                <a16:creationId xmlns:a16="http://schemas.microsoft.com/office/drawing/2014/main" id="{370223D6-8379-8302-5654-CD0E8B4B03B4}"/>
              </a:ext>
            </a:extLst>
          </p:cNvPr>
          <p:cNvGrpSpPr>
            <a:grpSpLocks/>
          </p:cNvGrpSpPr>
          <p:nvPr/>
        </p:nvGrpSpPr>
        <p:grpSpPr bwMode="auto">
          <a:xfrm>
            <a:off x="4727168" y="4562296"/>
            <a:ext cx="274320" cy="298232"/>
            <a:chOff x="6799" y="-1074"/>
            <a:chExt cx="520" cy="714"/>
          </a:xfrm>
        </p:grpSpPr>
        <p:sp>
          <p:nvSpPr>
            <p:cNvPr id="37" name="Line 29">
              <a:extLst>
                <a:ext uri="{FF2B5EF4-FFF2-40B4-BE49-F238E27FC236}">
                  <a16:creationId xmlns:a16="http://schemas.microsoft.com/office/drawing/2014/main" id="{47E83D69-F7F4-CD5A-61A8-321C4339F091}"/>
                </a:ext>
              </a:extLst>
            </p:cNvPr>
            <p:cNvSpPr>
              <a:spLocks noChangeShapeType="1"/>
            </p:cNvSpPr>
            <p:nvPr/>
          </p:nvSpPr>
          <p:spPr bwMode="auto">
            <a:xfrm>
              <a:off x="7063" y="-380"/>
              <a:ext cx="0" cy="0"/>
            </a:xfrm>
            <a:prstGeom prst="line">
              <a:avLst/>
            </a:prstGeom>
            <a:noFill/>
            <a:ln w="25400">
              <a:solidFill>
                <a:srgbClr val="3767A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
              <a:extLst>
                <a:ext uri="{FF2B5EF4-FFF2-40B4-BE49-F238E27FC236}">
                  <a16:creationId xmlns:a16="http://schemas.microsoft.com/office/drawing/2014/main" id="{367F2BEF-DF8A-B57C-9D0B-80CA9A8A2694}"/>
                </a:ext>
              </a:extLst>
            </p:cNvPr>
            <p:cNvSpPr>
              <a:spLocks/>
            </p:cNvSpPr>
            <p:nvPr/>
          </p:nvSpPr>
          <p:spPr bwMode="auto">
            <a:xfrm>
              <a:off x="6896" y="-443"/>
              <a:ext cx="335" cy="64"/>
            </a:xfrm>
            <a:custGeom>
              <a:avLst/>
              <a:gdLst>
                <a:gd name="T0" fmla="+- 0 6896 6896"/>
                <a:gd name="T1" fmla="*/ T0 w 335"/>
                <a:gd name="T2" fmla="+- 0 -380 -443"/>
                <a:gd name="T3" fmla="*/ -380 h 64"/>
                <a:gd name="T4" fmla="+- 0 7064 6896"/>
                <a:gd name="T5" fmla="*/ T4 w 335"/>
                <a:gd name="T6" fmla="+- 0 -443 -443"/>
                <a:gd name="T7" fmla="*/ -443 h 64"/>
                <a:gd name="T8" fmla="+- 0 7230 6896"/>
                <a:gd name="T9" fmla="*/ T8 w 335"/>
                <a:gd name="T10" fmla="+- 0 -380 -443"/>
                <a:gd name="T11" fmla="*/ -380 h 64"/>
              </a:gdLst>
              <a:ahLst/>
              <a:cxnLst>
                <a:cxn ang="0">
                  <a:pos x="T1" y="T3"/>
                </a:cxn>
                <a:cxn ang="0">
                  <a:pos x="T5" y="T7"/>
                </a:cxn>
                <a:cxn ang="0">
                  <a:pos x="T9" y="T11"/>
                </a:cxn>
              </a:cxnLst>
              <a:rect l="0" t="0" r="r" b="b"/>
              <a:pathLst>
                <a:path w="335" h="64">
                  <a:moveTo>
                    <a:pt x="0" y="63"/>
                  </a:moveTo>
                  <a:lnTo>
                    <a:pt x="168" y="0"/>
                  </a:lnTo>
                  <a:lnTo>
                    <a:pt x="334" y="63"/>
                  </a:lnTo>
                </a:path>
              </a:pathLst>
            </a:custGeom>
            <a:noFill/>
            <a:ln w="25400">
              <a:solidFill>
                <a:srgbClr val="3767A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AutoShape 31">
              <a:extLst>
                <a:ext uri="{FF2B5EF4-FFF2-40B4-BE49-F238E27FC236}">
                  <a16:creationId xmlns:a16="http://schemas.microsoft.com/office/drawing/2014/main" id="{6E9DEC41-56B3-72FC-7463-8756F6528263}"/>
                </a:ext>
              </a:extLst>
            </p:cNvPr>
            <p:cNvSpPr>
              <a:spLocks/>
            </p:cNvSpPr>
            <p:nvPr/>
          </p:nvSpPr>
          <p:spPr bwMode="auto">
            <a:xfrm>
              <a:off x="6799" y="-829"/>
              <a:ext cx="520" cy="290"/>
            </a:xfrm>
            <a:custGeom>
              <a:avLst/>
              <a:gdLst>
                <a:gd name="T0" fmla="+- 0 6817 6799"/>
                <a:gd name="T1" fmla="*/ T0 w 520"/>
                <a:gd name="T2" fmla="+- 0 -829 -829"/>
                <a:gd name="T3" fmla="*/ -829 h 290"/>
                <a:gd name="T4" fmla="+- 0 6809 6799"/>
                <a:gd name="T5" fmla="*/ T4 w 520"/>
                <a:gd name="T6" fmla="+- 0 -823 -829"/>
                <a:gd name="T7" fmla="*/ -823 h 290"/>
                <a:gd name="T8" fmla="+- 0 6799 6799"/>
                <a:gd name="T9" fmla="*/ T8 w 520"/>
                <a:gd name="T10" fmla="+- 0 -808 -829"/>
                <a:gd name="T11" fmla="*/ -808 h 290"/>
                <a:gd name="T12" fmla="+- 0 6829 6799"/>
                <a:gd name="T13" fmla="*/ T12 w 520"/>
                <a:gd name="T14" fmla="+- 0 -671 -829"/>
                <a:gd name="T15" fmla="*/ -671 h 290"/>
                <a:gd name="T16" fmla="+- 0 6817 6799"/>
                <a:gd name="T17" fmla="*/ T16 w 520"/>
                <a:gd name="T18" fmla="+- 0 -648 -829"/>
                <a:gd name="T19" fmla="*/ -648 h 290"/>
                <a:gd name="T20" fmla="+- 0 6815 6799"/>
                <a:gd name="T21" fmla="*/ T20 w 520"/>
                <a:gd name="T22" fmla="+- 0 -634 -829"/>
                <a:gd name="T23" fmla="*/ -634 h 290"/>
                <a:gd name="T24" fmla="+- 0 6824 6799"/>
                <a:gd name="T25" fmla="*/ T24 w 520"/>
                <a:gd name="T26" fmla="+- 0 -625 -829"/>
                <a:gd name="T27" fmla="*/ -625 h 290"/>
                <a:gd name="T28" fmla="+- 0 6847 6799"/>
                <a:gd name="T29" fmla="*/ T28 w 520"/>
                <a:gd name="T30" fmla="+- 0 -614 -829"/>
                <a:gd name="T31" fmla="*/ -614 h 290"/>
                <a:gd name="T32" fmla="+- 0 6935 6799"/>
                <a:gd name="T33" fmla="*/ T32 w 520"/>
                <a:gd name="T34" fmla="+- 0 -559 -829"/>
                <a:gd name="T35" fmla="*/ -559 h 290"/>
                <a:gd name="T36" fmla="+- 0 7008 6799"/>
                <a:gd name="T37" fmla="*/ T36 w 520"/>
                <a:gd name="T38" fmla="+- 0 -539 -829"/>
                <a:gd name="T39" fmla="*/ -539 h 290"/>
                <a:gd name="T40" fmla="+- 0 7105 6799"/>
                <a:gd name="T41" fmla="*/ T40 w 520"/>
                <a:gd name="T42" fmla="+- 0 -552 -829"/>
                <a:gd name="T43" fmla="*/ -552 h 290"/>
                <a:gd name="T44" fmla="+- 0 7266 6799"/>
                <a:gd name="T45" fmla="*/ T44 w 520"/>
                <a:gd name="T46" fmla="+- 0 -596 -829"/>
                <a:gd name="T47" fmla="*/ -596 h 290"/>
                <a:gd name="T48" fmla="+- 0 7298 6799"/>
                <a:gd name="T49" fmla="*/ T48 w 520"/>
                <a:gd name="T50" fmla="+- 0 -610 -829"/>
                <a:gd name="T51" fmla="*/ -610 h 290"/>
                <a:gd name="T52" fmla="+- 0 7303 6799"/>
                <a:gd name="T53" fmla="*/ T52 w 520"/>
                <a:gd name="T54" fmla="+- 0 -614 -829"/>
                <a:gd name="T55" fmla="*/ -614 h 290"/>
                <a:gd name="T56" fmla="+- 0 7067 6799"/>
                <a:gd name="T57" fmla="*/ T56 w 520"/>
                <a:gd name="T58" fmla="+- 0 -614 -829"/>
                <a:gd name="T59" fmla="*/ -614 h 290"/>
                <a:gd name="T60" fmla="+- 0 6990 6799"/>
                <a:gd name="T61" fmla="*/ T60 w 520"/>
                <a:gd name="T62" fmla="+- 0 -617 -829"/>
                <a:gd name="T63" fmla="*/ -617 h 290"/>
                <a:gd name="T64" fmla="+- 0 6946 6799"/>
                <a:gd name="T65" fmla="*/ T64 w 520"/>
                <a:gd name="T66" fmla="+- 0 -624 -829"/>
                <a:gd name="T67" fmla="*/ -624 h 290"/>
                <a:gd name="T68" fmla="+- 0 6919 6799"/>
                <a:gd name="T69" fmla="*/ T68 w 520"/>
                <a:gd name="T70" fmla="+- 0 -640 -829"/>
                <a:gd name="T71" fmla="*/ -640 h 290"/>
                <a:gd name="T72" fmla="+- 0 6891 6799"/>
                <a:gd name="T73" fmla="*/ T72 w 520"/>
                <a:gd name="T74" fmla="+- 0 -671 -829"/>
                <a:gd name="T75" fmla="*/ -671 h 290"/>
                <a:gd name="T76" fmla="+- 0 6883 6799"/>
                <a:gd name="T77" fmla="*/ T76 w 520"/>
                <a:gd name="T78" fmla="+- 0 -679 -829"/>
                <a:gd name="T79" fmla="*/ -679 h 290"/>
                <a:gd name="T80" fmla="+- 0 6876 6799"/>
                <a:gd name="T81" fmla="*/ T80 w 520"/>
                <a:gd name="T82" fmla="+- 0 -683 -829"/>
                <a:gd name="T83" fmla="*/ -683 h 290"/>
                <a:gd name="T84" fmla="+- 0 6867 6799"/>
                <a:gd name="T85" fmla="*/ T84 w 520"/>
                <a:gd name="T86" fmla="+- 0 -684 -829"/>
                <a:gd name="T87" fmla="*/ -684 h 290"/>
                <a:gd name="T88" fmla="+- 0 6851 6799"/>
                <a:gd name="T89" fmla="*/ T88 w 520"/>
                <a:gd name="T90" fmla="+- 0 -684 -829"/>
                <a:gd name="T91" fmla="*/ -684 h 290"/>
                <a:gd name="T92" fmla="+- 0 6843 6799"/>
                <a:gd name="T93" fmla="*/ T92 w 520"/>
                <a:gd name="T94" fmla="+- 0 -816 -829"/>
                <a:gd name="T95" fmla="*/ -816 h 290"/>
                <a:gd name="T96" fmla="+- 0 6827 6799"/>
                <a:gd name="T97" fmla="*/ T96 w 520"/>
                <a:gd name="T98" fmla="+- 0 -826 -829"/>
                <a:gd name="T99" fmla="*/ -826 h 290"/>
                <a:gd name="T100" fmla="+- 0 6817 6799"/>
                <a:gd name="T101" fmla="*/ T100 w 520"/>
                <a:gd name="T102" fmla="+- 0 -829 -829"/>
                <a:gd name="T103" fmla="*/ -829 h 290"/>
                <a:gd name="T104" fmla="+- 0 7266 6799"/>
                <a:gd name="T105" fmla="*/ T104 w 520"/>
                <a:gd name="T106" fmla="+- 0 -689 -829"/>
                <a:gd name="T107" fmla="*/ -689 h 290"/>
                <a:gd name="T108" fmla="+- 0 7248 6799"/>
                <a:gd name="T109" fmla="*/ T108 w 520"/>
                <a:gd name="T110" fmla="+- 0 -675 -829"/>
                <a:gd name="T111" fmla="*/ -675 h 290"/>
                <a:gd name="T112" fmla="+- 0 7196 6799"/>
                <a:gd name="T113" fmla="*/ T112 w 520"/>
                <a:gd name="T114" fmla="+- 0 -640 -829"/>
                <a:gd name="T115" fmla="*/ -640 h 290"/>
                <a:gd name="T116" fmla="+- 0 7159 6799"/>
                <a:gd name="T117" fmla="*/ T116 w 520"/>
                <a:gd name="T118" fmla="+- 0 -621 -829"/>
                <a:gd name="T119" fmla="*/ -621 h 290"/>
                <a:gd name="T120" fmla="+- 0 7122 6799"/>
                <a:gd name="T121" fmla="*/ T120 w 520"/>
                <a:gd name="T122" fmla="+- 0 -615 -829"/>
                <a:gd name="T123" fmla="*/ -615 h 290"/>
                <a:gd name="T124" fmla="+- 0 7067 6799"/>
                <a:gd name="T125" fmla="*/ T124 w 520"/>
                <a:gd name="T126" fmla="+- 0 -614 -829"/>
                <a:gd name="T127" fmla="*/ -614 h 290"/>
                <a:gd name="T128" fmla="+- 0 7303 6799"/>
                <a:gd name="T129" fmla="*/ T128 w 520"/>
                <a:gd name="T130" fmla="+- 0 -614 -829"/>
                <a:gd name="T131" fmla="*/ -614 h 290"/>
                <a:gd name="T132" fmla="+- 0 7313 6799"/>
                <a:gd name="T133" fmla="*/ T132 w 520"/>
                <a:gd name="T134" fmla="+- 0 -622 -829"/>
                <a:gd name="T135" fmla="*/ -622 h 290"/>
                <a:gd name="T136" fmla="+- 0 7313 6799"/>
                <a:gd name="T137" fmla="*/ T136 w 520"/>
                <a:gd name="T138" fmla="+- 0 -634 -829"/>
                <a:gd name="T139" fmla="*/ -634 h 290"/>
                <a:gd name="T140" fmla="+- 0 7313 6799"/>
                <a:gd name="T141" fmla="*/ T140 w 520"/>
                <a:gd name="T142" fmla="+- 0 -640 -829"/>
                <a:gd name="T143" fmla="*/ -640 h 290"/>
                <a:gd name="T144" fmla="+- 0 7301 6799"/>
                <a:gd name="T145" fmla="*/ T144 w 520"/>
                <a:gd name="T146" fmla="+- 0 -671 -829"/>
                <a:gd name="T147" fmla="*/ -671 h 290"/>
                <a:gd name="T148" fmla="+- 0 7303 6799"/>
                <a:gd name="T149" fmla="*/ T148 w 520"/>
                <a:gd name="T150" fmla="+- 0 -684 -829"/>
                <a:gd name="T151" fmla="*/ -684 h 290"/>
                <a:gd name="T152" fmla="+- 0 7279 6799"/>
                <a:gd name="T153" fmla="*/ T152 w 520"/>
                <a:gd name="T154" fmla="+- 0 -684 -829"/>
                <a:gd name="T155" fmla="*/ -684 h 290"/>
                <a:gd name="T156" fmla="+- 0 7266 6799"/>
                <a:gd name="T157" fmla="*/ T156 w 520"/>
                <a:gd name="T158" fmla="+- 0 -689 -829"/>
                <a:gd name="T159" fmla="*/ -689 h 290"/>
                <a:gd name="T160" fmla="+- 0 7297 6799"/>
                <a:gd name="T161" fmla="*/ T160 w 520"/>
                <a:gd name="T162" fmla="+- 0 -829 -829"/>
                <a:gd name="T163" fmla="*/ -829 h 290"/>
                <a:gd name="T164" fmla="+- 0 7289 6799"/>
                <a:gd name="T165" fmla="*/ T164 w 520"/>
                <a:gd name="T166" fmla="+- 0 -826 -829"/>
                <a:gd name="T167" fmla="*/ -826 h 290"/>
                <a:gd name="T168" fmla="+- 0 7279 6799"/>
                <a:gd name="T169" fmla="*/ T168 w 520"/>
                <a:gd name="T170" fmla="+- 0 -816 -829"/>
                <a:gd name="T171" fmla="*/ -816 h 290"/>
                <a:gd name="T172" fmla="+- 0 7279 6799"/>
                <a:gd name="T173" fmla="*/ T172 w 520"/>
                <a:gd name="T174" fmla="+- 0 -684 -829"/>
                <a:gd name="T175" fmla="*/ -684 h 290"/>
                <a:gd name="T176" fmla="+- 0 7303 6799"/>
                <a:gd name="T177" fmla="*/ T176 w 520"/>
                <a:gd name="T178" fmla="+- 0 -684 -829"/>
                <a:gd name="T179" fmla="*/ -684 h 290"/>
                <a:gd name="T180" fmla="+- 0 7319 6799"/>
                <a:gd name="T181" fmla="*/ T180 w 520"/>
                <a:gd name="T182" fmla="+- 0 -808 -829"/>
                <a:gd name="T183" fmla="*/ -808 h 290"/>
                <a:gd name="T184" fmla="+- 0 7306 6799"/>
                <a:gd name="T185" fmla="*/ T184 w 520"/>
                <a:gd name="T186" fmla="+- 0 -823 -829"/>
                <a:gd name="T187" fmla="*/ -823 h 290"/>
                <a:gd name="T188" fmla="+- 0 7297 6799"/>
                <a:gd name="T189" fmla="*/ T188 w 520"/>
                <a:gd name="T190" fmla="+- 0 -829 -829"/>
                <a:gd name="T191" fmla="*/ -829 h 2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Lst>
              <a:rect l="0" t="0" r="r" b="b"/>
              <a:pathLst>
                <a:path w="520" h="290">
                  <a:moveTo>
                    <a:pt x="18" y="0"/>
                  </a:moveTo>
                  <a:lnTo>
                    <a:pt x="10" y="6"/>
                  </a:lnTo>
                  <a:lnTo>
                    <a:pt x="0" y="21"/>
                  </a:lnTo>
                  <a:lnTo>
                    <a:pt x="30" y="158"/>
                  </a:lnTo>
                  <a:lnTo>
                    <a:pt x="18" y="181"/>
                  </a:lnTo>
                  <a:lnTo>
                    <a:pt x="16" y="195"/>
                  </a:lnTo>
                  <a:lnTo>
                    <a:pt x="25" y="204"/>
                  </a:lnTo>
                  <a:lnTo>
                    <a:pt x="48" y="215"/>
                  </a:lnTo>
                  <a:lnTo>
                    <a:pt x="136" y="270"/>
                  </a:lnTo>
                  <a:lnTo>
                    <a:pt x="209" y="290"/>
                  </a:lnTo>
                  <a:lnTo>
                    <a:pt x="306" y="277"/>
                  </a:lnTo>
                  <a:lnTo>
                    <a:pt x="467" y="233"/>
                  </a:lnTo>
                  <a:lnTo>
                    <a:pt x="499" y="219"/>
                  </a:lnTo>
                  <a:lnTo>
                    <a:pt x="504" y="215"/>
                  </a:lnTo>
                  <a:lnTo>
                    <a:pt x="268" y="215"/>
                  </a:lnTo>
                  <a:lnTo>
                    <a:pt x="191" y="212"/>
                  </a:lnTo>
                  <a:lnTo>
                    <a:pt x="147" y="205"/>
                  </a:lnTo>
                  <a:lnTo>
                    <a:pt x="120" y="189"/>
                  </a:lnTo>
                  <a:lnTo>
                    <a:pt x="92" y="158"/>
                  </a:lnTo>
                  <a:lnTo>
                    <a:pt x="84" y="150"/>
                  </a:lnTo>
                  <a:lnTo>
                    <a:pt x="77" y="146"/>
                  </a:lnTo>
                  <a:lnTo>
                    <a:pt x="68" y="145"/>
                  </a:lnTo>
                  <a:lnTo>
                    <a:pt x="52" y="145"/>
                  </a:lnTo>
                  <a:lnTo>
                    <a:pt x="44" y="13"/>
                  </a:lnTo>
                  <a:lnTo>
                    <a:pt x="28" y="3"/>
                  </a:lnTo>
                  <a:lnTo>
                    <a:pt x="18" y="0"/>
                  </a:lnTo>
                  <a:close/>
                  <a:moveTo>
                    <a:pt x="467" y="140"/>
                  </a:moveTo>
                  <a:lnTo>
                    <a:pt x="449" y="154"/>
                  </a:lnTo>
                  <a:lnTo>
                    <a:pt x="397" y="189"/>
                  </a:lnTo>
                  <a:lnTo>
                    <a:pt x="360" y="208"/>
                  </a:lnTo>
                  <a:lnTo>
                    <a:pt x="323" y="214"/>
                  </a:lnTo>
                  <a:lnTo>
                    <a:pt x="268" y="215"/>
                  </a:lnTo>
                  <a:lnTo>
                    <a:pt x="504" y="215"/>
                  </a:lnTo>
                  <a:lnTo>
                    <a:pt x="514" y="207"/>
                  </a:lnTo>
                  <a:lnTo>
                    <a:pt x="514" y="195"/>
                  </a:lnTo>
                  <a:lnTo>
                    <a:pt x="514" y="189"/>
                  </a:lnTo>
                  <a:lnTo>
                    <a:pt x="502" y="158"/>
                  </a:lnTo>
                  <a:lnTo>
                    <a:pt x="504" y="145"/>
                  </a:lnTo>
                  <a:lnTo>
                    <a:pt x="480" y="145"/>
                  </a:lnTo>
                  <a:lnTo>
                    <a:pt x="467" y="140"/>
                  </a:lnTo>
                  <a:close/>
                  <a:moveTo>
                    <a:pt x="498" y="0"/>
                  </a:moveTo>
                  <a:lnTo>
                    <a:pt x="490" y="3"/>
                  </a:lnTo>
                  <a:lnTo>
                    <a:pt x="480" y="13"/>
                  </a:lnTo>
                  <a:lnTo>
                    <a:pt x="480" y="145"/>
                  </a:lnTo>
                  <a:lnTo>
                    <a:pt x="504" y="145"/>
                  </a:lnTo>
                  <a:lnTo>
                    <a:pt x="520" y="21"/>
                  </a:lnTo>
                  <a:lnTo>
                    <a:pt x="507" y="6"/>
                  </a:lnTo>
                  <a:lnTo>
                    <a:pt x="498" y="0"/>
                  </a:lnTo>
                  <a:close/>
                </a:path>
              </a:pathLst>
            </a:custGeom>
            <a:solidFill>
              <a:srgbClr val="6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2">
              <a:extLst>
                <a:ext uri="{FF2B5EF4-FFF2-40B4-BE49-F238E27FC236}">
                  <a16:creationId xmlns:a16="http://schemas.microsoft.com/office/drawing/2014/main" id="{E171897A-A225-2075-7C7F-DC9354FFD3B1}"/>
                </a:ext>
              </a:extLst>
            </p:cNvPr>
            <p:cNvSpPr>
              <a:spLocks/>
            </p:cNvSpPr>
            <p:nvPr/>
          </p:nvSpPr>
          <p:spPr bwMode="auto">
            <a:xfrm>
              <a:off x="6843" y="-1074"/>
              <a:ext cx="454" cy="444"/>
            </a:xfrm>
            <a:custGeom>
              <a:avLst/>
              <a:gdLst>
                <a:gd name="T0" fmla="+- 0 7188 6843"/>
                <a:gd name="T1" fmla="*/ T0 w 454"/>
                <a:gd name="T2" fmla="+- 0 -1074 -1074"/>
                <a:gd name="T3" fmla="*/ -1074 h 444"/>
                <a:gd name="T4" fmla="+- 0 7116 6843"/>
                <a:gd name="T5" fmla="*/ T4 w 454"/>
                <a:gd name="T6" fmla="+- 0 -1072 -1074"/>
                <a:gd name="T7" fmla="*/ -1072 h 444"/>
                <a:gd name="T8" fmla="+- 0 6966 6843"/>
                <a:gd name="T9" fmla="*/ T8 w 454"/>
                <a:gd name="T10" fmla="+- 0 -1072 -1074"/>
                <a:gd name="T11" fmla="*/ -1072 h 444"/>
                <a:gd name="T12" fmla="+- 0 6900 6843"/>
                <a:gd name="T13" fmla="*/ T12 w 454"/>
                <a:gd name="T14" fmla="+- 0 -1065 -1074"/>
                <a:gd name="T15" fmla="*/ -1065 h 444"/>
                <a:gd name="T16" fmla="+- 0 6865 6843"/>
                <a:gd name="T17" fmla="*/ T16 w 454"/>
                <a:gd name="T18" fmla="+- 0 -1051 -1074"/>
                <a:gd name="T19" fmla="*/ -1051 h 444"/>
                <a:gd name="T20" fmla="+- 0 6850 6843"/>
                <a:gd name="T21" fmla="*/ T20 w 454"/>
                <a:gd name="T22" fmla="+- 0 -1017 -1074"/>
                <a:gd name="T23" fmla="*/ -1017 h 444"/>
                <a:gd name="T24" fmla="+- 0 6843 6843"/>
                <a:gd name="T25" fmla="*/ T24 w 454"/>
                <a:gd name="T26" fmla="+- 0 -953 -1074"/>
                <a:gd name="T27" fmla="*/ -953 h 444"/>
                <a:gd name="T28" fmla="+- 0 6891 6843"/>
                <a:gd name="T29" fmla="*/ T28 w 454"/>
                <a:gd name="T30" fmla="+- 0 -693 -1074"/>
                <a:gd name="T31" fmla="*/ -693 h 444"/>
                <a:gd name="T32" fmla="+- 0 6955 6843"/>
                <a:gd name="T33" fmla="*/ T32 w 454"/>
                <a:gd name="T34" fmla="+- 0 -646 -1074"/>
                <a:gd name="T35" fmla="*/ -646 h 444"/>
                <a:gd name="T36" fmla="+- 0 7059 6843"/>
                <a:gd name="T37" fmla="*/ T36 w 454"/>
                <a:gd name="T38" fmla="+- 0 -631 -1074"/>
                <a:gd name="T39" fmla="*/ -631 h 444"/>
                <a:gd name="T40" fmla="+- 0 7106 6843"/>
                <a:gd name="T41" fmla="*/ T40 w 454"/>
                <a:gd name="T42" fmla="+- 0 -630 -1074"/>
                <a:gd name="T43" fmla="*/ -630 h 444"/>
                <a:gd name="T44" fmla="+- 0 7140 6843"/>
                <a:gd name="T45" fmla="*/ T44 w 454"/>
                <a:gd name="T46" fmla="+- 0 -635 -1074"/>
                <a:gd name="T47" fmla="*/ -635 h 444"/>
                <a:gd name="T48" fmla="+- 0 7178 6843"/>
                <a:gd name="T49" fmla="*/ T48 w 454"/>
                <a:gd name="T50" fmla="+- 0 -653 -1074"/>
                <a:gd name="T51" fmla="*/ -653 h 444"/>
                <a:gd name="T52" fmla="+- 0 7235 6843"/>
                <a:gd name="T53" fmla="*/ T52 w 454"/>
                <a:gd name="T54" fmla="+- 0 -689 -1074"/>
                <a:gd name="T55" fmla="*/ -689 h 444"/>
                <a:gd name="T56" fmla="+- 0 7274 6843"/>
                <a:gd name="T57" fmla="*/ T56 w 454"/>
                <a:gd name="T58" fmla="+- 0 -887 -1074"/>
                <a:gd name="T59" fmla="*/ -887 h 444"/>
                <a:gd name="T60" fmla="+- 0 7292 6843"/>
                <a:gd name="T61" fmla="*/ T60 w 454"/>
                <a:gd name="T62" fmla="+- 0 -934 -1074"/>
                <a:gd name="T63" fmla="*/ -934 h 444"/>
                <a:gd name="T64" fmla="+- 0 7296 6843"/>
                <a:gd name="T65" fmla="*/ T64 w 454"/>
                <a:gd name="T66" fmla="+- 0 -962 -1074"/>
                <a:gd name="T67" fmla="*/ -962 h 444"/>
                <a:gd name="T68" fmla="+- 0 7286 6843"/>
                <a:gd name="T69" fmla="*/ T68 w 454"/>
                <a:gd name="T70" fmla="+- 0 -985 -1074"/>
                <a:gd name="T71" fmla="*/ -985 h 444"/>
                <a:gd name="T72" fmla="+- 0 7261 6843"/>
                <a:gd name="T73" fmla="*/ T72 w 454"/>
                <a:gd name="T74" fmla="+- 0 -1015 -1074"/>
                <a:gd name="T75" fmla="*/ -1015 h 444"/>
                <a:gd name="T76" fmla="+- 0 7247 6843"/>
                <a:gd name="T77" fmla="*/ T76 w 454"/>
                <a:gd name="T78" fmla="+- 0 -1050 -1074"/>
                <a:gd name="T79" fmla="*/ -1050 h 444"/>
                <a:gd name="T80" fmla="+- 0 7227 6843"/>
                <a:gd name="T81" fmla="*/ T80 w 454"/>
                <a:gd name="T82" fmla="+- 0 -1068 -1074"/>
                <a:gd name="T83" fmla="*/ -1068 h 444"/>
                <a:gd name="T84" fmla="+- 0 7188 6843"/>
                <a:gd name="T85" fmla="*/ T84 w 454"/>
                <a:gd name="T86" fmla="+- 0 -1074 -1074"/>
                <a:gd name="T87" fmla="*/ -1074 h 4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454" h="444">
                  <a:moveTo>
                    <a:pt x="345" y="0"/>
                  </a:moveTo>
                  <a:lnTo>
                    <a:pt x="273" y="2"/>
                  </a:lnTo>
                  <a:lnTo>
                    <a:pt x="123" y="2"/>
                  </a:lnTo>
                  <a:lnTo>
                    <a:pt x="57" y="9"/>
                  </a:lnTo>
                  <a:lnTo>
                    <a:pt x="22" y="23"/>
                  </a:lnTo>
                  <a:lnTo>
                    <a:pt x="7" y="57"/>
                  </a:lnTo>
                  <a:lnTo>
                    <a:pt x="0" y="121"/>
                  </a:lnTo>
                  <a:lnTo>
                    <a:pt x="48" y="381"/>
                  </a:lnTo>
                  <a:lnTo>
                    <a:pt x="112" y="428"/>
                  </a:lnTo>
                  <a:lnTo>
                    <a:pt x="216" y="443"/>
                  </a:lnTo>
                  <a:lnTo>
                    <a:pt x="263" y="444"/>
                  </a:lnTo>
                  <a:lnTo>
                    <a:pt x="297" y="439"/>
                  </a:lnTo>
                  <a:lnTo>
                    <a:pt x="335" y="421"/>
                  </a:lnTo>
                  <a:lnTo>
                    <a:pt x="392" y="385"/>
                  </a:lnTo>
                  <a:lnTo>
                    <a:pt x="431" y="187"/>
                  </a:lnTo>
                  <a:lnTo>
                    <a:pt x="449" y="140"/>
                  </a:lnTo>
                  <a:lnTo>
                    <a:pt x="453" y="112"/>
                  </a:lnTo>
                  <a:lnTo>
                    <a:pt x="443" y="89"/>
                  </a:lnTo>
                  <a:lnTo>
                    <a:pt x="418" y="59"/>
                  </a:lnTo>
                  <a:lnTo>
                    <a:pt x="404" y="24"/>
                  </a:lnTo>
                  <a:lnTo>
                    <a:pt x="384" y="6"/>
                  </a:lnTo>
                  <a:lnTo>
                    <a:pt x="345" y="0"/>
                  </a:lnTo>
                  <a:close/>
                </a:path>
              </a:pathLst>
            </a:custGeom>
            <a:solidFill>
              <a:srgbClr val="3767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33">
            <a:extLst>
              <a:ext uri="{FF2B5EF4-FFF2-40B4-BE49-F238E27FC236}">
                <a16:creationId xmlns:a16="http://schemas.microsoft.com/office/drawing/2014/main" id="{FE3B1DB3-583A-F469-EF3D-3C12E8B6C3B5}"/>
              </a:ext>
            </a:extLst>
          </p:cNvPr>
          <p:cNvGrpSpPr>
            <a:grpSpLocks/>
          </p:cNvGrpSpPr>
          <p:nvPr/>
        </p:nvGrpSpPr>
        <p:grpSpPr bwMode="auto">
          <a:xfrm>
            <a:off x="4655669" y="1731294"/>
            <a:ext cx="382587" cy="344170"/>
            <a:chOff x="9337" y="-1"/>
            <a:chExt cx="604" cy="605"/>
          </a:xfrm>
        </p:grpSpPr>
        <p:sp>
          <p:nvSpPr>
            <p:cNvPr id="42" name="Freeform 34">
              <a:extLst>
                <a:ext uri="{FF2B5EF4-FFF2-40B4-BE49-F238E27FC236}">
                  <a16:creationId xmlns:a16="http://schemas.microsoft.com/office/drawing/2014/main" id="{E31D8C27-D9D8-BD25-4A09-FF18E49B56A8}"/>
                </a:ext>
              </a:extLst>
            </p:cNvPr>
            <p:cNvSpPr>
              <a:spLocks/>
            </p:cNvSpPr>
            <p:nvPr/>
          </p:nvSpPr>
          <p:spPr bwMode="auto">
            <a:xfrm>
              <a:off x="9401" y="62"/>
              <a:ext cx="476" cy="476"/>
            </a:xfrm>
            <a:custGeom>
              <a:avLst/>
              <a:gdLst>
                <a:gd name="T0" fmla="+- 0 9639 9401"/>
                <a:gd name="T1" fmla="*/ T0 w 476"/>
                <a:gd name="T2" fmla="+- 0 62 62"/>
                <a:gd name="T3" fmla="*/ 62 h 476"/>
                <a:gd name="T4" fmla="+- 0 9564 9401"/>
                <a:gd name="T5" fmla="*/ T4 w 476"/>
                <a:gd name="T6" fmla="+- 0 74 62"/>
                <a:gd name="T7" fmla="*/ 74 h 476"/>
                <a:gd name="T8" fmla="+- 0 9499 9401"/>
                <a:gd name="T9" fmla="*/ T8 w 476"/>
                <a:gd name="T10" fmla="+- 0 108 62"/>
                <a:gd name="T11" fmla="*/ 108 h 476"/>
                <a:gd name="T12" fmla="+- 0 9447 9401"/>
                <a:gd name="T13" fmla="*/ T12 w 476"/>
                <a:gd name="T14" fmla="+- 0 160 62"/>
                <a:gd name="T15" fmla="*/ 160 h 476"/>
                <a:gd name="T16" fmla="+- 0 9413 9401"/>
                <a:gd name="T17" fmla="*/ T16 w 476"/>
                <a:gd name="T18" fmla="+- 0 225 62"/>
                <a:gd name="T19" fmla="*/ 225 h 476"/>
                <a:gd name="T20" fmla="+- 0 9401 9401"/>
                <a:gd name="T21" fmla="*/ T20 w 476"/>
                <a:gd name="T22" fmla="+- 0 300 62"/>
                <a:gd name="T23" fmla="*/ 300 h 476"/>
                <a:gd name="T24" fmla="+- 0 9413 9401"/>
                <a:gd name="T25" fmla="*/ T24 w 476"/>
                <a:gd name="T26" fmla="+- 0 375 62"/>
                <a:gd name="T27" fmla="*/ 375 h 476"/>
                <a:gd name="T28" fmla="+- 0 9447 9401"/>
                <a:gd name="T29" fmla="*/ T28 w 476"/>
                <a:gd name="T30" fmla="+- 0 441 62"/>
                <a:gd name="T31" fmla="*/ 441 h 476"/>
                <a:gd name="T32" fmla="+- 0 9499 9401"/>
                <a:gd name="T33" fmla="*/ T32 w 476"/>
                <a:gd name="T34" fmla="+- 0 492 62"/>
                <a:gd name="T35" fmla="*/ 492 h 476"/>
                <a:gd name="T36" fmla="+- 0 9564 9401"/>
                <a:gd name="T37" fmla="*/ T36 w 476"/>
                <a:gd name="T38" fmla="+- 0 526 62"/>
                <a:gd name="T39" fmla="*/ 526 h 476"/>
                <a:gd name="T40" fmla="+- 0 9639 9401"/>
                <a:gd name="T41" fmla="*/ T40 w 476"/>
                <a:gd name="T42" fmla="+- 0 538 62"/>
                <a:gd name="T43" fmla="*/ 538 h 476"/>
                <a:gd name="T44" fmla="+- 0 9714 9401"/>
                <a:gd name="T45" fmla="*/ T44 w 476"/>
                <a:gd name="T46" fmla="+- 0 526 62"/>
                <a:gd name="T47" fmla="*/ 526 h 476"/>
                <a:gd name="T48" fmla="+- 0 9780 9401"/>
                <a:gd name="T49" fmla="*/ T48 w 476"/>
                <a:gd name="T50" fmla="+- 0 492 62"/>
                <a:gd name="T51" fmla="*/ 492 h 476"/>
                <a:gd name="T52" fmla="+- 0 9831 9401"/>
                <a:gd name="T53" fmla="*/ T52 w 476"/>
                <a:gd name="T54" fmla="+- 0 441 62"/>
                <a:gd name="T55" fmla="*/ 441 h 476"/>
                <a:gd name="T56" fmla="+- 0 9865 9401"/>
                <a:gd name="T57" fmla="*/ T56 w 476"/>
                <a:gd name="T58" fmla="+- 0 375 62"/>
                <a:gd name="T59" fmla="*/ 375 h 476"/>
                <a:gd name="T60" fmla="+- 0 9877 9401"/>
                <a:gd name="T61" fmla="*/ T60 w 476"/>
                <a:gd name="T62" fmla="+- 0 300 62"/>
                <a:gd name="T63" fmla="*/ 300 h 476"/>
                <a:gd name="T64" fmla="+- 0 9865 9401"/>
                <a:gd name="T65" fmla="*/ T64 w 476"/>
                <a:gd name="T66" fmla="+- 0 225 62"/>
                <a:gd name="T67" fmla="*/ 225 h 476"/>
                <a:gd name="T68" fmla="+- 0 9831 9401"/>
                <a:gd name="T69" fmla="*/ T68 w 476"/>
                <a:gd name="T70" fmla="+- 0 160 62"/>
                <a:gd name="T71" fmla="*/ 160 h 476"/>
                <a:gd name="T72" fmla="+- 0 9780 9401"/>
                <a:gd name="T73" fmla="*/ T72 w 476"/>
                <a:gd name="T74" fmla="+- 0 108 62"/>
                <a:gd name="T75" fmla="*/ 108 h 476"/>
                <a:gd name="T76" fmla="+- 0 9714 9401"/>
                <a:gd name="T77" fmla="*/ T76 w 476"/>
                <a:gd name="T78" fmla="+- 0 74 62"/>
                <a:gd name="T79" fmla="*/ 74 h 476"/>
                <a:gd name="T80" fmla="+- 0 9639 9401"/>
                <a:gd name="T81" fmla="*/ T80 w 476"/>
                <a:gd name="T82" fmla="+- 0 62 62"/>
                <a:gd name="T83" fmla="*/ 62 h 47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76" h="476">
                  <a:moveTo>
                    <a:pt x="238" y="0"/>
                  </a:moveTo>
                  <a:lnTo>
                    <a:pt x="163" y="12"/>
                  </a:lnTo>
                  <a:lnTo>
                    <a:pt x="98" y="46"/>
                  </a:lnTo>
                  <a:lnTo>
                    <a:pt x="46" y="98"/>
                  </a:lnTo>
                  <a:lnTo>
                    <a:pt x="12" y="163"/>
                  </a:lnTo>
                  <a:lnTo>
                    <a:pt x="0" y="238"/>
                  </a:lnTo>
                  <a:lnTo>
                    <a:pt x="12" y="313"/>
                  </a:lnTo>
                  <a:lnTo>
                    <a:pt x="46" y="379"/>
                  </a:lnTo>
                  <a:lnTo>
                    <a:pt x="98" y="430"/>
                  </a:lnTo>
                  <a:lnTo>
                    <a:pt x="163" y="464"/>
                  </a:lnTo>
                  <a:lnTo>
                    <a:pt x="238" y="476"/>
                  </a:lnTo>
                  <a:lnTo>
                    <a:pt x="313" y="464"/>
                  </a:lnTo>
                  <a:lnTo>
                    <a:pt x="379" y="430"/>
                  </a:lnTo>
                  <a:lnTo>
                    <a:pt x="430" y="379"/>
                  </a:lnTo>
                  <a:lnTo>
                    <a:pt x="464" y="313"/>
                  </a:lnTo>
                  <a:lnTo>
                    <a:pt x="476" y="238"/>
                  </a:lnTo>
                  <a:lnTo>
                    <a:pt x="464" y="163"/>
                  </a:lnTo>
                  <a:lnTo>
                    <a:pt x="430" y="98"/>
                  </a:lnTo>
                  <a:lnTo>
                    <a:pt x="379" y="46"/>
                  </a:lnTo>
                  <a:lnTo>
                    <a:pt x="313" y="12"/>
                  </a:lnTo>
                  <a:lnTo>
                    <a:pt x="238" y="0"/>
                  </a:lnTo>
                  <a:close/>
                </a:path>
              </a:pathLst>
            </a:custGeom>
            <a:solidFill>
              <a:srgbClr val="ABD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3" name="Picture 35">
              <a:extLst>
                <a:ext uri="{FF2B5EF4-FFF2-40B4-BE49-F238E27FC236}">
                  <a16:creationId xmlns:a16="http://schemas.microsoft.com/office/drawing/2014/main" id="{064968B6-D970-C37B-30E6-B04595B14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97" y="144"/>
              <a:ext cx="28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AutoShape 36">
              <a:extLst>
                <a:ext uri="{FF2B5EF4-FFF2-40B4-BE49-F238E27FC236}">
                  <a16:creationId xmlns:a16="http://schemas.microsoft.com/office/drawing/2014/main" id="{4CD3197A-CA9E-9814-1070-5A89E0B1E7D0}"/>
                </a:ext>
              </a:extLst>
            </p:cNvPr>
            <p:cNvSpPr>
              <a:spLocks/>
            </p:cNvSpPr>
            <p:nvPr/>
          </p:nvSpPr>
          <p:spPr bwMode="auto">
            <a:xfrm>
              <a:off x="9337" y="-1"/>
              <a:ext cx="604" cy="605"/>
            </a:xfrm>
            <a:custGeom>
              <a:avLst/>
              <a:gdLst>
                <a:gd name="T0" fmla="+- 0 9590 9337"/>
                <a:gd name="T1" fmla="*/ T0 w 604"/>
                <a:gd name="T2" fmla="+- 0 563 -1"/>
                <a:gd name="T3" fmla="*/ 563 h 605"/>
                <a:gd name="T4" fmla="+- 0 9631 9337"/>
                <a:gd name="T5" fmla="*/ T4 w 604"/>
                <a:gd name="T6" fmla="+- 0 603 -1"/>
                <a:gd name="T7" fmla="*/ 603 h 605"/>
                <a:gd name="T8" fmla="+- 0 9739 9337"/>
                <a:gd name="T9" fmla="*/ T8 w 604"/>
                <a:gd name="T10" fmla="+- 0 564 -1"/>
                <a:gd name="T11" fmla="*/ 564 h 605"/>
                <a:gd name="T12" fmla="+- 0 9689 9337"/>
                <a:gd name="T13" fmla="*/ T12 w 604"/>
                <a:gd name="T14" fmla="+- 0 564 -1"/>
                <a:gd name="T15" fmla="*/ 564 h 605"/>
                <a:gd name="T16" fmla="+- 0 9739 9337"/>
                <a:gd name="T17" fmla="*/ T16 w 604"/>
                <a:gd name="T18" fmla="+- 0 564 -1"/>
                <a:gd name="T19" fmla="*/ 564 h 605"/>
                <a:gd name="T20" fmla="+- 0 9499 9337"/>
                <a:gd name="T21" fmla="*/ T20 w 604"/>
                <a:gd name="T22" fmla="+- 0 528 -1"/>
                <a:gd name="T23" fmla="*/ 528 h 605"/>
                <a:gd name="T24" fmla="+- 0 9545 9337"/>
                <a:gd name="T25" fmla="*/ T24 w 604"/>
                <a:gd name="T26" fmla="+- 0 550 -1"/>
                <a:gd name="T27" fmla="*/ 550 h 605"/>
                <a:gd name="T28" fmla="+- 0 9780 9337"/>
                <a:gd name="T29" fmla="*/ T28 w 604"/>
                <a:gd name="T30" fmla="+- 0 528 -1"/>
                <a:gd name="T31" fmla="*/ 528 h 605"/>
                <a:gd name="T32" fmla="+- 0 9636 9337"/>
                <a:gd name="T33" fmla="*/ T32 w 604"/>
                <a:gd name="T34" fmla="+- 0 526 -1"/>
                <a:gd name="T35" fmla="*/ 526 h 605"/>
                <a:gd name="T36" fmla="+- 0 9836 9337"/>
                <a:gd name="T37" fmla="*/ T36 w 604"/>
                <a:gd name="T38" fmla="+- 0 528 -1"/>
                <a:gd name="T39" fmla="*/ 528 h 605"/>
                <a:gd name="T40" fmla="+- 0 9837 9337"/>
                <a:gd name="T41" fmla="*/ T40 w 604"/>
                <a:gd name="T42" fmla="+- 0 530 -1"/>
                <a:gd name="T43" fmla="*/ 530 h 605"/>
                <a:gd name="T44" fmla="+- 0 9643 9337"/>
                <a:gd name="T45" fmla="*/ T44 w 604"/>
                <a:gd name="T46" fmla="+- 0 76 -1"/>
                <a:gd name="T47" fmla="*/ 76 h 605"/>
                <a:gd name="T48" fmla="+- 0 9823 9337"/>
                <a:gd name="T49" fmla="*/ T48 w 604"/>
                <a:gd name="T50" fmla="+- 0 170 -1"/>
                <a:gd name="T51" fmla="*/ 170 h 605"/>
                <a:gd name="T52" fmla="+- 0 9851 9337"/>
                <a:gd name="T53" fmla="*/ T52 w 604"/>
                <a:gd name="T54" fmla="+- 0 378 -1"/>
                <a:gd name="T55" fmla="*/ 378 h 605"/>
                <a:gd name="T56" fmla="+- 0 9705 9337"/>
                <a:gd name="T57" fmla="*/ T56 w 604"/>
                <a:gd name="T58" fmla="+- 0 516 -1"/>
                <a:gd name="T59" fmla="*/ 516 h 605"/>
                <a:gd name="T60" fmla="+- 0 9821 9337"/>
                <a:gd name="T61" fmla="*/ T60 w 604"/>
                <a:gd name="T62" fmla="+- 0 498 -1"/>
                <a:gd name="T63" fmla="*/ 498 h 605"/>
                <a:gd name="T64" fmla="+- 0 9906 9337"/>
                <a:gd name="T65" fmla="*/ T64 w 604"/>
                <a:gd name="T66" fmla="+- 0 444 -1"/>
                <a:gd name="T67" fmla="*/ 444 h 605"/>
                <a:gd name="T68" fmla="+- 0 9934 9337"/>
                <a:gd name="T69" fmla="*/ T68 w 604"/>
                <a:gd name="T70" fmla="+- 0 373 -1"/>
                <a:gd name="T71" fmla="*/ 373 h 605"/>
                <a:gd name="T72" fmla="+- 0 9908 9337"/>
                <a:gd name="T73" fmla="*/ T72 w 604"/>
                <a:gd name="T74" fmla="+- 0 277 -1"/>
                <a:gd name="T75" fmla="*/ 277 h 605"/>
                <a:gd name="T76" fmla="+- 0 9898 9337"/>
                <a:gd name="T77" fmla="*/ T76 w 604"/>
                <a:gd name="T78" fmla="+- 0 228 -1"/>
                <a:gd name="T79" fmla="*/ 228 h 605"/>
                <a:gd name="T80" fmla="+- 0 9895 9337"/>
                <a:gd name="T81" fmla="*/ T80 w 604"/>
                <a:gd name="T82" fmla="+- 0 139 -1"/>
                <a:gd name="T83" fmla="*/ 139 h 605"/>
                <a:gd name="T84" fmla="+- 0 9834 9337"/>
                <a:gd name="T85" fmla="*/ T84 w 604"/>
                <a:gd name="T86" fmla="+- 0 76 -1"/>
                <a:gd name="T87" fmla="*/ 76 h 605"/>
                <a:gd name="T88" fmla="+- 0 9426 9337"/>
                <a:gd name="T89" fmla="*/ T88 w 604"/>
                <a:gd name="T90" fmla="+- 0 461 -1"/>
                <a:gd name="T91" fmla="*/ 461 h 605"/>
                <a:gd name="T92" fmla="+- 0 9461 9337"/>
                <a:gd name="T93" fmla="*/ T92 w 604"/>
                <a:gd name="T94" fmla="+- 0 499 -1"/>
                <a:gd name="T95" fmla="*/ 499 h 605"/>
                <a:gd name="T96" fmla="+- 0 9459 9337"/>
                <a:gd name="T97" fmla="*/ T96 w 604"/>
                <a:gd name="T98" fmla="+- 0 433 -1"/>
                <a:gd name="T99" fmla="*/ 433 h 605"/>
                <a:gd name="T100" fmla="+- 0 9853 9337"/>
                <a:gd name="T101" fmla="*/ T100 w 604"/>
                <a:gd name="T102" fmla="+- 0 463 -1"/>
                <a:gd name="T103" fmla="*/ 463 h 605"/>
                <a:gd name="T104" fmla="+- 0 9365 9337"/>
                <a:gd name="T105" fmla="*/ T104 w 604"/>
                <a:gd name="T106" fmla="+- 0 175 -1"/>
                <a:gd name="T107" fmla="*/ 175 h 605"/>
                <a:gd name="T108" fmla="+- 0 9383 9337"/>
                <a:gd name="T109" fmla="*/ T108 w 604"/>
                <a:gd name="T110" fmla="+- 0 228 -1"/>
                <a:gd name="T111" fmla="*/ 228 h 605"/>
                <a:gd name="T112" fmla="+- 0 9337 9337"/>
                <a:gd name="T113" fmla="*/ T112 w 604"/>
                <a:gd name="T114" fmla="+- 0 303 -1"/>
                <a:gd name="T115" fmla="*/ 303 h 605"/>
                <a:gd name="T116" fmla="+- 0 9358 9337"/>
                <a:gd name="T117" fmla="*/ T116 w 604"/>
                <a:gd name="T118" fmla="+- 0 323 -1"/>
                <a:gd name="T119" fmla="*/ 323 h 605"/>
                <a:gd name="T120" fmla="+- 0 9383 9337"/>
                <a:gd name="T121" fmla="*/ T120 w 604"/>
                <a:gd name="T122" fmla="+- 0 373 -1"/>
                <a:gd name="T123" fmla="*/ 373 h 605"/>
                <a:gd name="T124" fmla="+- 0 9401 9337"/>
                <a:gd name="T125" fmla="*/ T124 w 604"/>
                <a:gd name="T126" fmla="+- 0 421 -1"/>
                <a:gd name="T127" fmla="*/ 421 h 605"/>
                <a:gd name="T128" fmla="+- 0 9417 9337"/>
                <a:gd name="T129" fmla="*/ T128 w 604"/>
                <a:gd name="T130" fmla="+- 0 296 -1"/>
                <a:gd name="T131" fmla="*/ 296 h 605"/>
                <a:gd name="T132" fmla="+- 0 9401 9337"/>
                <a:gd name="T133" fmla="*/ T132 w 604"/>
                <a:gd name="T134" fmla="+- 0 181 -1"/>
                <a:gd name="T135" fmla="*/ 181 h 605"/>
                <a:gd name="T136" fmla="+- 0 9405 9337"/>
                <a:gd name="T137" fmla="*/ T136 w 604"/>
                <a:gd name="T138" fmla="+- 0 111 -1"/>
                <a:gd name="T139" fmla="*/ 111 h 605"/>
                <a:gd name="T140" fmla="+- 0 9452 9337"/>
                <a:gd name="T141" fmla="*/ T140 w 604"/>
                <a:gd name="T142" fmla="+- 0 181 -1"/>
                <a:gd name="T143" fmla="*/ 181 h 605"/>
                <a:gd name="T144" fmla="+- 0 9540 9337"/>
                <a:gd name="T145" fmla="*/ T144 w 604"/>
                <a:gd name="T146" fmla="+- 0 102 -1"/>
                <a:gd name="T147" fmla="*/ 102 h 605"/>
                <a:gd name="T148" fmla="+- 0 9887 9337"/>
                <a:gd name="T149" fmla="*/ T148 w 604"/>
                <a:gd name="T150" fmla="+- 0 127 -1"/>
                <a:gd name="T151" fmla="*/ 127 h 605"/>
                <a:gd name="T152" fmla="+- 0 9887 9337"/>
                <a:gd name="T153" fmla="*/ T152 w 604"/>
                <a:gd name="T154" fmla="+- 0 127 -1"/>
                <a:gd name="T155" fmla="*/ 127 h 605"/>
                <a:gd name="T156" fmla="+- 0 9499 9337"/>
                <a:gd name="T157" fmla="*/ T156 w 604"/>
                <a:gd name="T158" fmla="+- 0 74 -1"/>
                <a:gd name="T159" fmla="*/ 74 h 605"/>
                <a:gd name="T160" fmla="+- 0 9567 9337"/>
                <a:gd name="T161" fmla="*/ T160 w 604"/>
                <a:gd name="T162" fmla="+- 0 88 -1"/>
                <a:gd name="T163" fmla="*/ 88 h 605"/>
                <a:gd name="T164" fmla="+- 0 9836 9337"/>
                <a:gd name="T165" fmla="*/ T164 w 604"/>
                <a:gd name="T166" fmla="+- 0 73 -1"/>
                <a:gd name="T167" fmla="*/ 73 h 605"/>
                <a:gd name="T168" fmla="+- 0 9738 9337"/>
                <a:gd name="T169" fmla="*/ T168 w 604"/>
                <a:gd name="T170" fmla="+- 0 51 -1"/>
                <a:gd name="T171" fmla="*/ 51 h 605"/>
                <a:gd name="T172" fmla="+- 0 9807 9337"/>
                <a:gd name="T173" fmla="*/ T172 w 604"/>
                <a:gd name="T174" fmla="+- 0 49 -1"/>
                <a:gd name="T175" fmla="*/ 49 h 605"/>
                <a:gd name="T176" fmla="+- 0 9837 9337"/>
                <a:gd name="T177" fmla="*/ T176 w 604"/>
                <a:gd name="T178" fmla="+- 0 71 -1"/>
                <a:gd name="T179" fmla="*/ 71 h 605"/>
                <a:gd name="T180" fmla="+- 0 9594 9337"/>
                <a:gd name="T181" fmla="*/ T180 w 604"/>
                <a:gd name="T182" fmla="+- 0 2 -1"/>
                <a:gd name="T183" fmla="*/ 2 h 605"/>
                <a:gd name="T184" fmla="+- 0 9738 9337"/>
                <a:gd name="T185" fmla="*/ T184 w 604"/>
                <a:gd name="T186" fmla="+- 0 51 -1"/>
                <a:gd name="T187" fmla="*/ 51 h 605"/>
                <a:gd name="T188" fmla="+- 0 9641 9337"/>
                <a:gd name="T189" fmla="*/ T188 w 604"/>
                <a:gd name="T190" fmla="+- 0 33 -1"/>
                <a:gd name="T191" fmla="*/ 33 h 605"/>
                <a:gd name="T192" fmla="+- 0 9688 9337"/>
                <a:gd name="T193" fmla="*/ T192 w 604"/>
                <a:gd name="T194" fmla="+- 0 38 -1"/>
                <a:gd name="T195" fmla="*/ 38 h 605"/>
                <a:gd name="T196" fmla="+- 0 9705 9337"/>
                <a:gd name="T197" fmla="*/ T196 w 604"/>
                <a:gd name="T198" fmla="+- 0 6 -1"/>
                <a:gd name="T199" fmla="*/ 6 h 6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604" h="605">
                  <a:moveTo>
                    <a:pt x="401" y="551"/>
                  </a:moveTo>
                  <a:lnTo>
                    <a:pt x="208" y="551"/>
                  </a:lnTo>
                  <a:lnTo>
                    <a:pt x="253" y="564"/>
                  </a:lnTo>
                  <a:lnTo>
                    <a:pt x="256" y="588"/>
                  </a:lnTo>
                  <a:lnTo>
                    <a:pt x="258" y="600"/>
                  </a:lnTo>
                  <a:lnTo>
                    <a:pt x="294" y="604"/>
                  </a:lnTo>
                  <a:lnTo>
                    <a:pt x="304" y="569"/>
                  </a:lnTo>
                  <a:lnTo>
                    <a:pt x="352" y="565"/>
                  </a:lnTo>
                  <a:lnTo>
                    <a:pt x="402" y="565"/>
                  </a:lnTo>
                  <a:lnTo>
                    <a:pt x="401" y="551"/>
                  </a:lnTo>
                  <a:close/>
                  <a:moveTo>
                    <a:pt x="402" y="565"/>
                  </a:moveTo>
                  <a:lnTo>
                    <a:pt x="352" y="565"/>
                  </a:lnTo>
                  <a:lnTo>
                    <a:pt x="368" y="597"/>
                  </a:lnTo>
                  <a:lnTo>
                    <a:pt x="403" y="587"/>
                  </a:lnTo>
                  <a:lnTo>
                    <a:pt x="402" y="565"/>
                  </a:lnTo>
                  <a:close/>
                  <a:moveTo>
                    <a:pt x="203" y="500"/>
                  </a:moveTo>
                  <a:lnTo>
                    <a:pt x="124" y="500"/>
                  </a:lnTo>
                  <a:lnTo>
                    <a:pt x="162" y="529"/>
                  </a:lnTo>
                  <a:lnTo>
                    <a:pt x="153" y="564"/>
                  </a:lnTo>
                  <a:lnTo>
                    <a:pt x="185" y="580"/>
                  </a:lnTo>
                  <a:lnTo>
                    <a:pt x="208" y="551"/>
                  </a:lnTo>
                  <a:lnTo>
                    <a:pt x="401" y="551"/>
                  </a:lnTo>
                  <a:lnTo>
                    <a:pt x="443" y="529"/>
                  </a:lnTo>
                  <a:lnTo>
                    <a:pt x="499" y="529"/>
                  </a:lnTo>
                  <a:lnTo>
                    <a:pt x="497" y="527"/>
                  </a:lnTo>
                  <a:lnTo>
                    <a:pt x="299" y="527"/>
                  </a:lnTo>
                  <a:lnTo>
                    <a:pt x="231" y="515"/>
                  </a:lnTo>
                  <a:lnTo>
                    <a:pt x="203" y="500"/>
                  </a:lnTo>
                  <a:close/>
                  <a:moveTo>
                    <a:pt x="499" y="529"/>
                  </a:moveTo>
                  <a:lnTo>
                    <a:pt x="443" y="529"/>
                  </a:lnTo>
                  <a:lnTo>
                    <a:pt x="471" y="554"/>
                  </a:lnTo>
                  <a:lnTo>
                    <a:pt x="500" y="531"/>
                  </a:lnTo>
                  <a:lnTo>
                    <a:pt x="499" y="529"/>
                  </a:lnTo>
                  <a:close/>
                  <a:moveTo>
                    <a:pt x="497" y="77"/>
                  </a:moveTo>
                  <a:lnTo>
                    <a:pt x="306" y="77"/>
                  </a:lnTo>
                  <a:lnTo>
                    <a:pt x="377" y="89"/>
                  </a:lnTo>
                  <a:lnTo>
                    <a:pt x="438" y="122"/>
                  </a:lnTo>
                  <a:lnTo>
                    <a:pt x="486" y="171"/>
                  </a:lnTo>
                  <a:lnTo>
                    <a:pt x="518" y="233"/>
                  </a:lnTo>
                  <a:lnTo>
                    <a:pt x="528" y="304"/>
                  </a:lnTo>
                  <a:lnTo>
                    <a:pt x="514" y="379"/>
                  </a:lnTo>
                  <a:lnTo>
                    <a:pt x="480" y="441"/>
                  </a:lnTo>
                  <a:lnTo>
                    <a:pt x="429" y="488"/>
                  </a:lnTo>
                  <a:lnTo>
                    <a:pt x="368" y="517"/>
                  </a:lnTo>
                  <a:lnTo>
                    <a:pt x="299" y="527"/>
                  </a:lnTo>
                  <a:lnTo>
                    <a:pt x="497" y="527"/>
                  </a:lnTo>
                  <a:lnTo>
                    <a:pt x="484" y="499"/>
                  </a:lnTo>
                  <a:lnTo>
                    <a:pt x="516" y="464"/>
                  </a:lnTo>
                  <a:lnTo>
                    <a:pt x="558" y="464"/>
                  </a:lnTo>
                  <a:lnTo>
                    <a:pt x="569" y="445"/>
                  </a:lnTo>
                  <a:lnTo>
                    <a:pt x="543" y="419"/>
                  </a:lnTo>
                  <a:lnTo>
                    <a:pt x="561" y="374"/>
                  </a:lnTo>
                  <a:lnTo>
                    <a:pt x="597" y="374"/>
                  </a:lnTo>
                  <a:lnTo>
                    <a:pt x="603" y="339"/>
                  </a:lnTo>
                  <a:lnTo>
                    <a:pt x="569" y="325"/>
                  </a:lnTo>
                  <a:lnTo>
                    <a:pt x="571" y="278"/>
                  </a:lnTo>
                  <a:lnTo>
                    <a:pt x="603" y="264"/>
                  </a:lnTo>
                  <a:lnTo>
                    <a:pt x="596" y="229"/>
                  </a:lnTo>
                  <a:lnTo>
                    <a:pt x="561" y="229"/>
                  </a:lnTo>
                  <a:lnTo>
                    <a:pt x="543" y="183"/>
                  </a:lnTo>
                  <a:lnTo>
                    <a:pt x="569" y="159"/>
                  </a:lnTo>
                  <a:lnTo>
                    <a:pt x="558" y="140"/>
                  </a:lnTo>
                  <a:lnTo>
                    <a:pt x="516" y="140"/>
                  </a:lnTo>
                  <a:lnTo>
                    <a:pt x="484" y="105"/>
                  </a:lnTo>
                  <a:lnTo>
                    <a:pt x="497" y="77"/>
                  </a:lnTo>
                  <a:close/>
                  <a:moveTo>
                    <a:pt x="115" y="422"/>
                  </a:moveTo>
                  <a:lnTo>
                    <a:pt x="64" y="422"/>
                  </a:lnTo>
                  <a:lnTo>
                    <a:pt x="89" y="462"/>
                  </a:lnTo>
                  <a:lnTo>
                    <a:pt x="68" y="492"/>
                  </a:lnTo>
                  <a:lnTo>
                    <a:pt x="93" y="518"/>
                  </a:lnTo>
                  <a:lnTo>
                    <a:pt x="124" y="500"/>
                  </a:lnTo>
                  <a:lnTo>
                    <a:pt x="203" y="500"/>
                  </a:lnTo>
                  <a:lnTo>
                    <a:pt x="170" y="483"/>
                  </a:lnTo>
                  <a:lnTo>
                    <a:pt x="122" y="434"/>
                  </a:lnTo>
                  <a:lnTo>
                    <a:pt x="115" y="422"/>
                  </a:lnTo>
                  <a:close/>
                  <a:moveTo>
                    <a:pt x="558" y="464"/>
                  </a:moveTo>
                  <a:lnTo>
                    <a:pt x="516" y="464"/>
                  </a:lnTo>
                  <a:lnTo>
                    <a:pt x="551" y="476"/>
                  </a:lnTo>
                  <a:lnTo>
                    <a:pt x="558" y="464"/>
                  </a:lnTo>
                  <a:close/>
                  <a:moveTo>
                    <a:pt x="28" y="176"/>
                  </a:moveTo>
                  <a:lnTo>
                    <a:pt x="24" y="188"/>
                  </a:lnTo>
                  <a:lnTo>
                    <a:pt x="16" y="210"/>
                  </a:lnTo>
                  <a:lnTo>
                    <a:pt x="46" y="229"/>
                  </a:lnTo>
                  <a:lnTo>
                    <a:pt x="37" y="276"/>
                  </a:lnTo>
                  <a:lnTo>
                    <a:pt x="0" y="282"/>
                  </a:lnTo>
                  <a:lnTo>
                    <a:pt x="0" y="304"/>
                  </a:lnTo>
                  <a:lnTo>
                    <a:pt x="0" y="319"/>
                  </a:lnTo>
                  <a:lnTo>
                    <a:pt x="4" y="323"/>
                  </a:lnTo>
                  <a:lnTo>
                    <a:pt x="21" y="324"/>
                  </a:lnTo>
                  <a:lnTo>
                    <a:pt x="29" y="326"/>
                  </a:lnTo>
                  <a:lnTo>
                    <a:pt x="38" y="327"/>
                  </a:lnTo>
                  <a:lnTo>
                    <a:pt x="46" y="374"/>
                  </a:lnTo>
                  <a:lnTo>
                    <a:pt x="15" y="394"/>
                  </a:lnTo>
                  <a:lnTo>
                    <a:pt x="29" y="427"/>
                  </a:lnTo>
                  <a:lnTo>
                    <a:pt x="64" y="422"/>
                  </a:lnTo>
                  <a:lnTo>
                    <a:pt x="115" y="422"/>
                  </a:lnTo>
                  <a:lnTo>
                    <a:pt x="90" y="371"/>
                  </a:lnTo>
                  <a:lnTo>
                    <a:pt x="80" y="297"/>
                  </a:lnTo>
                  <a:lnTo>
                    <a:pt x="89" y="233"/>
                  </a:lnTo>
                  <a:lnTo>
                    <a:pt x="115" y="182"/>
                  </a:lnTo>
                  <a:lnTo>
                    <a:pt x="64" y="182"/>
                  </a:lnTo>
                  <a:lnTo>
                    <a:pt x="28" y="176"/>
                  </a:lnTo>
                  <a:close/>
                  <a:moveTo>
                    <a:pt x="93" y="85"/>
                  </a:moveTo>
                  <a:lnTo>
                    <a:pt x="68" y="112"/>
                  </a:lnTo>
                  <a:lnTo>
                    <a:pt x="89" y="142"/>
                  </a:lnTo>
                  <a:lnTo>
                    <a:pt x="64" y="182"/>
                  </a:lnTo>
                  <a:lnTo>
                    <a:pt x="115" y="182"/>
                  </a:lnTo>
                  <a:lnTo>
                    <a:pt x="119" y="173"/>
                  </a:lnTo>
                  <a:lnTo>
                    <a:pt x="167" y="123"/>
                  </a:lnTo>
                  <a:lnTo>
                    <a:pt x="203" y="103"/>
                  </a:lnTo>
                  <a:lnTo>
                    <a:pt x="124" y="103"/>
                  </a:lnTo>
                  <a:lnTo>
                    <a:pt x="93" y="85"/>
                  </a:lnTo>
                  <a:close/>
                  <a:moveTo>
                    <a:pt x="550" y="128"/>
                  </a:moveTo>
                  <a:lnTo>
                    <a:pt x="516" y="140"/>
                  </a:lnTo>
                  <a:lnTo>
                    <a:pt x="558" y="140"/>
                  </a:lnTo>
                  <a:lnTo>
                    <a:pt x="550" y="128"/>
                  </a:lnTo>
                  <a:close/>
                  <a:moveTo>
                    <a:pt x="185" y="24"/>
                  </a:moveTo>
                  <a:lnTo>
                    <a:pt x="152" y="40"/>
                  </a:lnTo>
                  <a:lnTo>
                    <a:pt x="162" y="75"/>
                  </a:lnTo>
                  <a:lnTo>
                    <a:pt x="124" y="103"/>
                  </a:lnTo>
                  <a:lnTo>
                    <a:pt x="203" y="103"/>
                  </a:lnTo>
                  <a:lnTo>
                    <a:pt x="230" y="89"/>
                  </a:lnTo>
                  <a:lnTo>
                    <a:pt x="306" y="77"/>
                  </a:lnTo>
                  <a:lnTo>
                    <a:pt x="497" y="77"/>
                  </a:lnTo>
                  <a:lnTo>
                    <a:pt x="499" y="74"/>
                  </a:lnTo>
                  <a:lnTo>
                    <a:pt x="443" y="74"/>
                  </a:lnTo>
                  <a:lnTo>
                    <a:pt x="401" y="53"/>
                  </a:lnTo>
                  <a:lnTo>
                    <a:pt x="401" y="52"/>
                  </a:lnTo>
                  <a:lnTo>
                    <a:pt x="208" y="52"/>
                  </a:lnTo>
                  <a:lnTo>
                    <a:pt x="185" y="24"/>
                  </a:lnTo>
                  <a:close/>
                  <a:moveTo>
                    <a:pt x="470" y="50"/>
                  </a:moveTo>
                  <a:lnTo>
                    <a:pt x="443" y="74"/>
                  </a:lnTo>
                  <a:lnTo>
                    <a:pt x="499" y="74"/>
                  </a:lnTo>
                  <a:lnTo>
                    <a:pt x="500" y="72"/>
                  </a:lnTo>
                  <a:lnTo>
                    <a:pt x="470" y="50"/>
                  </a:lnTo>
                  <a:close/>
                  <a:moveTo>
                    <a:pt x="294" y="0"/>
                  </a:moveTo>
                  <a:lnTo>
                    <a:pt x="257" y="3"/>
                  </a:lnTo>
                  <a:lnTo>
                    <a:pt x="253" y="39"/>
                  </a:lnTo>
                  <a:lnTo>
                    <a:pt x="208" y="52"/>
                  </a:lnTo>
                  <a:lnTo>
                    <a:pt x="401" y="52"/>
                  </a:lnTo>
                  <a:lnTo>
                    <a:pt x="402" y="39"/>
                  </a:lnTo>
                  <a:lnTo>
                    <a:pt x="351" y="39"/>
                  </a:lnTo>
                  <a:lnTo>
                    <a:pt x="304" y="34"/>
                  </a:lnTo>
                  <a:lnTo>
                    <a:pt x="294" y="0"/>
                  </a:lnTo>
                  <a:close/>
                  <a:moveTo>
                    <a:pt x="368" y="7"/>
                  </a:moveTo>
                  <a:lnTo>
                    <a:pt x="351" y="39"/>
                  </a:lnTo>
                  <a:lnTo>
                    <a:pt x="402" y="39"/>
                  </a:lnTo>
                  <a:lnTo>
                    <a:pt x="403" y="16"/>
                  </a:lnTo>
                  <a:lnTo>
                    <a:pt x="368" y="7"/>
                  </a:lnTo>
                  <a:close/>
                </a:path>
              </a:pathLst>
            </a:custGeom>
            <a:solidFill>
              <a:srgbClr val="0082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 name="Plus Sign 44">
            <a:extLst>
              <a:ext uri="{FF2B5EF4-FFF2-40B4-BE49-F238E27FC236}">
                <a16:creationId xmlns:a16="http://schemas.microsoft.com/office/drawing/2014/main" id="{BE0244B9-D746-8337-D4D8-BE053E4E3B90}"/>
              </a:ext>
            </a:extLst>
          </p:cNvPr>
          <p:cNvSpPr/>
          <p:nvPr/>
        </p:nvSpPr>
        <p:spPr>
          <a:xfrm>
            <a:off x="4689326" y="2738880"/>
            <a:ext cx="292100" cy="29209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BCB9BF8-362F-F119-2543-B1D854343735}"/>
              </a:ext>
            </a:extLst>
          </p:cNvPr>
          <p:cNvSpPr txBox="1"/>
          <p:nvPr/>
        </p:nvSpPr>
        <p:spPr>
          <a:xfrm>
            <a:off x="739620" y="4199143"/>
            <a:ext cx="1425434" cy="1107996"/>
          </a:xfrm>
          <a:prstGeom prst="rect">
            <a:avLst/>
          </a:prstGeom>
          <a:noFill/>
        </p:spPr>
        <p:txBody>
          <a:bodyPr wrap="square" rtlCol="0">
            <a:spAutoFit/>
          </a:bodyPr>
          <a:lstStyle/>
          <a:p>
            <a:r>
              <a:rPr lang="en-US" sz="6600" b="1" dirty="0">
                <a:solidFill>
                  <a:srgbClr val="00833E"/>
                </a:solidFill>
                <a:latin typeface="Oswald" panose="02000703000000000000" pitchFamily="2" charset="0"/>
              </a:rPr>
              <a:t>25+</a:t>
            </a:r>
          </a:p>
        </p:txBody>
      </p:sp>
      <p:cxnSp>
        <p:nvCxnSpPr>
          <p:cNvPr id="47" name="Straight Connector 46">
            <a:extLst>
              <a:ext uri="{FF2B5EF4-FFF2-40B4-BE49-F238E27FC236}">
                <a16:creationId xmlns:a16="http://schemas.microsoft.com/office/drawing/2014/main" id="{00AF5323-9A58-CFEB-13D6-FAB1B5E9A037}"/>
              </a:ext>
            </a:extLst>
          </p:cNvPr>
          <p:cNvCxnSpPr>
            <a:cxnSpLocks/>
          </p:cNvCxnSpPr>
          <p:nvPr/>
        </p:nvCxnSpPr>
        <p:spPr>
          <a:xfrm>
            <a:off x="590695" y="4080028"/>
            <a:ext cx="3189778"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8" name="TextBox 47">
            <a:extLst>
              <a:ext uri="{FF2B5EF4-FFF2-40B4-BE49-F238E27FC236}">
                <a16:creationId xmlns:a16="http://schemas.microsoft.com/office/drawing/2014/main" id="{A4B44CC4-A27A-DC4F-E7FD-DFA0F26A77AE}"/>
              </a:ext>
            </a:extLst>
          </p:cNvPr>
          <p:cNvSpPr txBox="1"/>
          <p:nvPr/>
        </p:nvSpPr>
        <p:spPr>
          <a:xfrm>
            <a:off x="2069894" y="4209100"/>
            <a:ext cx="1538496" cy="523220"/>
          </a:xfrm>
          <a:prstGeom prst="rect">
            <a:avLst/>
          </a:prstGeom>
          <a:noFill/>
        </p:spPr>
        <p:txBody>
          <a:bodyPr wrap="square" rtlCol="0">
            <a:spAutoFit/>
          </a:bodyPr>
          <a:lstStyle/>
          <a:p>
            <a:r>
              <a:rPr lang="en-US" sz="2800" b="1" dirty="0">
                <a:solidFill>
                  <a:srgbClr val="00833E"/>
                </a:solidFill>
                <a:latin typeface="Montserrat Medium" panose="00000600000000000000" pitchFamily="50" charset="0"/>
              </a:rPr>
              <a:t>YEARS</a:t>
            </a:r>
          </a:p>
        </p:txBody>
      </p:sp>
      <p:sp>
        <p:nvSpPr>
          <p:cNvPr id="49" name="TextBox 48">
            <a:extLst>
              <a:ext uri="{FF2B5EF4-FFF2-40B4-BE49-F238E27FC236}">
                <a16:creationId xmlns:a16="http://schemas.microsoft.com/office/drawing/2014/main" id="{2C4DDAC3-08F2-052C-363A-CBEF0DEA61DB}"/>
              </a:ext>
            </a:extLst>
          </p:cNvPr>
          <p:cNvSpPr txBox="1"/>
          <p:nvPr/>
        </p:nvSpPr>
        <p:spPr>
          <a:xfrm>
            <a:off x="2128103" y="4653284"/>
            <a:ext cx="1538496" cy="369332"/>
          </a:xfrm>
          <a:prstGeom prst="rect">
            <a:avLst/>
          </a:prstGeom>
          <a:noFill/>
        </p:spPr>
        <p:txBody>
          <a:bodyPr wrap="square" rtlCol="0">
            <a:spAutoFit/>
          </a:bodyPr>
          <a:lstStyle/>
          <a:p>
            <a:r>
              <a:rPr lang="en-US" dirty="0">
                <a:solidFill>
                  <a:schemeClr val="accent2"/>
                </a:solidFill>
                <a:latin typeface="Montserrat Medium" panose="00000600000000000000" pitchFamily="50" charset="0"/>
              </a:rPr>
              <a:t>1996 - 2024</a:t>
            </a:r>
          </a:p>
        </p:txBody>
      </p:sp>
    </p:spTree>
    <p:extLst>
      <p:ext uri="{BB962C8B-B14F-4D97-AF65-F5344CB8AC3E}">
        <p14:creationId xmlns:p14="http://schemas.microsoft.com/office/powerpoint/2010/main" val="2860135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nvGraphicFramePr>
        <p:xfrm>
          <a:off x="185670" y="530205"/>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OB </a:t>
                      </a:r>
                      <a:r>
                        <a:rPr lang="en-US" sz="4800" b="1" dirty="0" err="1">
                          <a:solidFill>
                            <a:schemeClr val="tx1">
                              <a:lumMod val="75000"/>
                              <a:lumOff val="25000"/>
                            </a:schemeClr>
                          </a:solidFill>
                          <a:latin typeface="Oswald" panose="00000500000000000000" pitchFamily="50" charset="0"/>
                        </a:rPr>
                        <a:t>Laborist</a:t>
                      </a:r>
                      <a:r>
                        <a:rPr lang="en-US" sz="4800" b="1" dirty="0">
                          <a:solidFill>
                            <a:schemeClr val="tx1">
                              <a:lumMod val="75000"/>
                              <a:lumOff val="25000"/>
                            </a:schemeClr>
                          </a:solidFill>
                          <a:latin typeface="Oswald" panose="00000500000000000000" pitchFamily="50" charset="0"/>
                        </a:rPr>
                        <a:t> Program</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2" name="Slide Number Placeholder 1">
            <a:extLst>
              <a:ext uri="{FF2B5EF4-FFF2-40B4-BE49-F238E27FC236}">
                <a16:creationId xmlns:a16="http://schemas.microsoft.com/office/drawing/2014/main" id="{3D88CD60-484D-8680-3BBE-0D4D010AA848}"/>
              </a:ext>
            </a:extLst>
          </p:cNvPr>
          <p:cNvSpPr>
            <a:spLocks noGrp="1"/>
          </p:cNvSpPr>
          <p:nvPr>
            <p:ph type="sldNum" sz="quarter" idx="12"/>
          </p:nvPr>
        </p:nvSpPr>
        <p:spPr/>
        <p:txBody>
          <a:bodyPr/>
          <a:lstStyle/>
          <a:p>
            <a:fld id="{E1B30007-382E-4952-A8F8-CD97BE9019EC}" type="slidenum">
              <a:rPr lang="en-US" smtClean="0"/>
              <a:t>20</a:t>
            </a:fld>
            <a:endParaRPr lang="en-US"/>
          </a:p>
        </p:txBody>
      </p:sp>
      <p:sp>
        <p:nvSpPr>
          <p:cNvPr id="3" name="Content Placeholder 2">
            <a:extLst>
              <a:ext uri="{FF2B5EF4-FFF2-40B4-BE49-F238E27FC236}">
                <a16:creationId xmlns:a16="http://schemas.microsoft.com/office/drawing/2014/main" id="{68224C6D-E07C-286B-F8ED-1DC75CDA1C28}"/>
              </a:ext>
            </a:extLst>
          </p:cNvPr>
          <p:cNvSpPr txBox="1">
            <a:spLocks noGrp="1"/>
          </p:cNvSpPr>
          <p:nvPr>
            <p:ph idx="1"/>
          </p:nvPr>
        </p:nvSpPr>
        <p:spPr>
          <a:xfrm>
            <a:off x="335414" y="1667234"/>
            <a:ext cx="11202988" cy="3852273"/>
          </a:xfrm>
          <a:prstGeom prst="rect">
            <a:avLst/>
          </a:prstGeom>
          <a:noFill/>
        </p:spPr>
        <p:txBody>
          <a:bodyPr wrap="square" rtlCol="0">
            <a:spAutoFit/>
          </a:bodyPr>
          <a:lstStyle/>
          <a:p>
            <a:pPr marL="457200" marR="0" indent="-457200">
              <a:lnSpc>
                <a:spcPct val="107000"/>
              </a:lnSpc>
              <a:spcBef>
                <a:spcPts val="0"/>
              </a:spcBef>
              <a:spcAft>
                <a:spcPts val="800"/>
              </a:spcAft>
              <a:buFont typeface="Arial" panose="020B0604020202020204" pitchFamily="34" charset="0"/>
              <a:buChar char="•"/>
            </a:pPr>
            <a:r>
              <a:rPr lang="en-US" sz="2800" dirty="0">
                <a:effectLst/>
                <a:latin typeface="Montserrat Medium" panose="00000600000000000000" pitchFamily="50" charset="0"/>
                <a:ea typeface="Calibri" panose="020F0502020204030204" pitchFamily="34" charset="0"/>
                <a:cs typeface="Times New Roman" panose="02020603050405020304" pitchFamily="18" charset="0"/>
              </a:rPr>
              <a:t>Key Value Drivers – Simple math with complex inputs</a:t>
            </a:r>
          </a:p>
          <a:p>
            <a:pPr marL="0" marR="0" indent="0">
              <a:lnSpc>
                <a:spcPct val="107000"/>
              </a:lnSpc>
              <a:spcBef>
                <a:spcPts val="0"/>
              </a:spcBef>
              <a:spcAft>
                <a:spcPts val="0"/>
              </a:spcAft>
              <a:buNone/>
            </a:pPr>
            <a:r>
              <a:rPr lang="en-US" sz="2800" dirty="0">
                <a:effectLst/>
                <a:latin typeface="Montserrat Medium" panose="00000600000000000000" pitchFamily="50"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2800" dirty="0">
              <a:latin typeface="Montserrat Medium" panose="00000600000000000000" pitchFamily="50"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Montserrat Medium" panose="00000600000000000000" pitchFamily="50"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latin typeface="Montserrat Medium" panose="00000600000000000000" pitchFamily="50"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effectLst/>
              <a:latin typeface="Montserrat Medium" panose="00000600000000000000" pitchFamily="50"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800" dirty="0">
              <a:latin typeface="Montserrat Medium" panose="00000600000000000000" pitchFamily="50"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2800" dirty="0">
              <a:effectLst/>
              <a:latin typeface="Montserrat Medium" panose="00000600000000000000" pitchFamily="50"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88D9FAC-B016-B73D-0F11-C07AE072F1AB}"/>
              </a:ext>
            </a:extLst>
          </p:cNvPr>
          <p:cNvGraphicFramePr>
            <a:graphicFrameLocks noGrp="1"/>
          </p:cNvGraphicFramePr>
          <p:nvPr>
            <p:extLst>
              <p:ext uri="{D42A27DB-BD31-4B8C-83A1-F6EECF244321}">
                <p14:modId xmlns:p14="http://schemas.microsoft.com/office/powerpoint/2010/main" val="3565609565"/>
              </p:ext>
            </p:extLst>
          </p:nvPr>
        </p:nvGraphicFramePr>
        <p:xfrm>
          <a:off x="1628023" y="2531298"/>
          <a:ext cx="8016241" cy="2986883"/>
        </p:xfrm>
        <a:graphic>
          <a:graphicData uri="http://schemas.openxmlformats.org/drawingml/2006/table">
            <a:tbl>
              <a:tblPr firstRow="1" firstCol="1" bandRow="1"/>
              <a:tblGrid>
                <a:gridCol w="2210937">
                  <a:extLst>
                    <a:ext uri="{9D8B030D-6E8A-4147-A177-3AD203B41FA5}">
                      <a16:colId xmlns:a16="http://schemas.microsoft.com/office/drawing/2014/main" val="2456177569"/>
                    </a:ext>
                  </a:extLst>
                </a:gridCol>
                <a:gridCol w="1986025">
                  <a:extLst>
                    <a:ext uri="{9D8B030D-6E8A-4147-A177-3AD203B41FA5}">
                      <a16:colId xmlns:a16="http://schemas.microsoft.com/office/drawing/2014/main" val="2422680515"/>
                    </a:ext>
                  </a:extLst>
                </a:gridCol>
                <a:gridCol w="3819279">
                  <a:extLst>
                    <a:ext uri="{9D8B030D-6E8A-4147-A177-3AD203B41FA5}">
                      <a16:colId xmlns:a16="http://schemas.microsoft.com/office/drawing/2014/main" val="2909236838"/>
                    </a:ext>
                  </a:extLst>
                </a:gridCol>
              </a:tblGrid>
              <a:tr h="241599">
                <a:tc gridSpan="3">
                  <a:txBody>
                    <a:bodyPr/>
                    <a:lstStyle/>
                    <a:p>
                      <a:pPr marL="0" marR="0" algn="ctr">
                        <a:lnSpc>
                          <a:spcPct val="107000"/>
                        </a:lnSpc>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Income Statement – Hospital-Based Service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833E"/>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6540665"/>
                  </a:ext>
                </a:extLst>
              </a:tr>
              <a:tr h="570890">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Hospital 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4072232576"/>
                  </a:ext>
                </a:extLst>
              </a:tr>
              <a:tr h="386559">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Total Revenues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$800,000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Include all sources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4294063062"/>
                  </a:ext>
                </a:extLst>
              </a:tr>
              <a:tr h="241599">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336684738"/>
                  </a:ext>
                </a:extLst>
              </a:tr>
              <a:tr h="386559">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Provider Compensation</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$1,600,000</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 workload/coverage to determine FMV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2253978123"/>
                  </a:ext>
                </a:extLst>
              </a:tr>
              <a:tr h="386559">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Operating Expenses</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$220,000</a:t>
                      </a: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Agreement Terms to determine FMV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1245500815"/>
                  </a:ext>
                </a:extLst>
              </a:tr>
              <a:tr h="38655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Total Program Expenses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$1,820,000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Effective Collections Guarantee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1520460000"/>
                  </a:ext>
                </a:extLst>
              </a:tr>
              <a:tr h="386559">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Profit / (Loss)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($1,020,000)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Effective Subsidy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F2F2F2"/>
                    </a:solidFill>
                  </a:tcPr>
                </a:tc>
                <a:extLst>
                  <a:ext uri="{0D108BD9-81ED-4DB2-BD59-A6C34878D82A}">
                    <a16:rowId xmlns:a16="http://schemas.microsoft.com/office/drawing/2014/main" val="2701792324"/>
                  </a:ext>
                </a:extLst>
              </a:tr>
            </a:tbl>
          </a:graphicData>
        </a:graphic>
      </p:graphicFrame>
    </p:spTree>
    <p:extLst>
      <p:ext uri="{BB962C8B-B14F-4D97-AF65-F5344CB8AC3E}">
        <p14:creationId xmlns:p14="http://schemas.microsoft.com/office/powerpoint/2010/main" val="254353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extLst>
              <p:ext uri="{D42A27DB-BD31-4B8C-83A1-F6EECF244321}">
                <p14:modId xmlns:p14="http://schemas.microsoft.com/office/powerpoint/2010/main" val="1127490218"/>
              </p:ext>
            </p:extLst>
          </p:nvPr>
        </p:nvGraphicFramePr>
        <p:xfrm>
          <a:off x="185670" y="530205"/>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OB </a:t>
                      </a:r>
                      <a:r>
                        <a:rPr lang="en-US" sz="4800" b="1" dirty="0" err="1">
                          <a:solidFill>
                            <a:schemeClr val="tx1">
                              <a:lumMod val="75000"/>
                              <a:lumOff val="25000"/>
                            </a:schemeClr>
                          </a:solidFill>
                          <a:latin typeface="Oswald" panose="00000500000000000000" pitchFamily="50" charset="0"/>
                        </a:rPr>
                        <a:t>Laborist</a:t>
                      </a:r>
                      <a:r>
                        <a:rPr lang="en-US" sz="4800" b="1" dirty="0">
                          <a:solidFill>
                            <a:schemeClr val="tx1">
                              <a:lumMod val="75000"/>
                              <a:lumOff val="25000"/>
                            </a:schemeClr>
                          </a:solidFill>
                          <a:latin typeface="Oswald" panose="00000500000000000000" pitchFamily="50" charset="0"/>
                        </a:rPr>
                        <a:t> Program</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2" name="Slide Number Placeholder 1">
            <a:extLst>
              <a:ext uri="{FF2B5EF4-FFF2-40B4-BE49-F238E27FC236}">
                <a16:creationId xmlns:a16="http://schemas.microsoft.com/office/drawing/2014/main" id="{3D88CD60-484D-8680-3BBE-0D4D010AA848}"/>
              </a:ext>
            </a:extLst>
          </p:cNvPr>
          <p:cNvSpPr>
            <a:spLocks noGrp="1"/>
          </p:cNvSpPr>
          <p:nvPr>
            <p:ph type="sldNum" sz="quarter" idx="12"/>
          </p:nvPr>
        </p:nvSpPr>
        <p:spPr/>
        <p:txBody>
          <a:bodyPr/>
          <a:lstStyle/>
          <a:p>
            <a:fld id="{E1B30007-382E-4952-A8F8-CD97BE9019EC}" type="slidenum">
              <a:rPr lang="en-US" smtClean="0"/>
              <a:t>21</a:t>
            </a:fld>
            <a:endParaRPr lang="en-US"/>
          </a:p>
        </p:txBody>
      </p:sp>
      <p:sp>
        <p:nvSpPr>
          <p:cNvPr id="3" name="Content Placeholder 1">
            <a:extLst>
              <a:ext uri="{FF2B5EF4-FFF2-40B4-BE49-F238E27FC236}">
                <a16:creationId xmlns:a16="http://schemas.microsoft.com/office/drawing/2014/main" id="{46F2BBCA-3A39-B60F-362C-C23FC7799CC0}"/>
              </a:ext>
            </a:extLst>
          </p:cNvPr>
          <p:cNvSpPr>
            <a:spLocks noGrp="1"/>
          </p:cNvSpPr>
          <p:nvPr>
            <p:ph idx="1"/>
          </p:nvPr>
        </p:nvSpPr>
        <p:spPr>
          <a:xfrm>
            <a:off x="327705" y="1524852"/>
            <a:ext cx="11202308" cy="4714231"/>
          </a:xfrm>
        </p:spPr>
        <p:txBody>
          <a:bodyPr>
            <a:noAutofit/>
          </a:bodyPr>
          <a:lstStyle/>
          <a:p>
            <a:pPr marL="228600" lvl="1" indent="-228600" defTabSz="914400">
              <a:lnSpc>
                <a:spcPct val="90000"/>
              </a:lnSpc>
              <a:spcBef>
                <a:spcPts val="1000"/>
              </a:spcBef>
              <a:buClr>
                <a:srgbClr val="00833E"/>
              </a:buClr>
              <a:buFont typeface="Arial" panose="020B0604020202020204" pitchFamily="34" charset="0"/>
              <a:buChar char="•"/>
            </a:pPr>
            <a:r>
              <a:rPr lang="en-US" dirty="0"/>
              <a:t>Revenue Guarantee vs. Stipend</a:t>
            </a:r>
          </a:p>
          <a:p>
            <a:pPr marL="228600" lvl="1" indent="-228600" defTabSz="914400">
              <a:lnSpc>
                <a:spcPct val="90000"/>
              </a:lnSpc>
              <a:spcBef>
                <a:spcPts val="1800"/>
              </a:spcBef>
              <a:buClr>
                <a:srgbClr val="00833E"/>
              </a:buClr>
              <a:buFont typeface="Arial" panose="020B0604020202020204" pitchFamily="34" charset="0"/>
              <a:buChar char="•"/>
            </a:pPr>
            <a:r>
              <a:rPr lang="en-US" dirty="0"/>
              <a:t>Staffing the Service</a:t>
            </a:r>
          </a:p>
          <a:p>
            <a:pPr marL="685800" lvl="2">
              <a:lnSpc>
                <a:spcPct val="30000"/>
              </a:lnSpc>
              <a:spcBef>
                <a:spcPts val="1800"/>
              </a:spcBef>
              <a:buClr>
                <a:srgbClr val="00833E"/>
              </a:buClr>
            </a:pPr>
            <a:r>
              <a:rPr lang="en-US" sz="1800" dirty="0"/>
              <a:t>FTE vs Hours Staffed</a:t>
            </a:r>
          </a:p>
          <a:p>
            <a:pPr marL="685800" lvl="2">
              <a:lnSpc>
                <a:spcPct val="30000"/>
              </a:lnSpc>
              <a:spcBef>
                <a:spcPts val="1800"/>
              </a:spcBef>
              <a:buClr>
                <a:srgbClr val="00833E"/>
              </a:buClr>
            </a:pPr>
            <a:r>
              <a:rPr lang="en-US" sz="1800" dirty="0"/>
              <a:t>Restricted vs Un-restricted</a:t>
            </a:r>
          </a:p>
          <a:p>
            <a:pPr marL="685800" lvl="2">
              <a:lnSpc>
                <a:spcPct val="30000"/>
              </a:lnSpc>
              <a:spcBef>
                <a:spcPts val="1800"/>
              </a:spcBef>
              <a:buClr>
                <a:srgbClr val="00833E"/>
              </a:buClr>
            </a:pPr>
            <a:r>
              <a:rPr lang="en-US" sz="1800" dirty="0"/>
              <a:t>Staff Mix:  MD vs APP</a:t>
            </a:r>
          </a:p>
          <a:p>
            <a:pPr marL="228600" lvl="1" indent="-228600" defTabSz="914400">
              <a:lnSpc>
                <a:spcPct val="90000"/>
              </a:lnSpc>
              <a:spcBef>
                <a:spcPts val="1800"/>
              </a:spcBef>
              <a:buClr>
                <a:srgbClr val="00833E"/>
              </a:buClr>
              <a:buFont typeface="Arial" panose="020B0604020202020204" pitchFamily="34" charset="0"/>
              <a:buChar char="•"/>
            </a:pPr>
            <a:r>
              <a:rPr lang="en-US" dirty="0"/>
              <a:t>Determining Provider Compensation</a:t>
            </a:r>
          </a:p>
          <a:p>
            <a:pPr marL="685800" lvl="2">
              <a:lnSpc>
                <a:spcPct val="70000"/>
              </a:lnSpc>
              <a:spcBef>
                <a:spcPts val="1000"/>
              </a:spcBef>
              <a:buClr>
                <a:srgbClr val="00833E"/>
              </a:buClr>
            </a:pPr>
            <a:r>
              <a:rPr lang="en-US" sz="1800" dirty="0"/>
              <a:t>Number of hours covered and how</a:t>
            </a:r>
          </a:p>
          <a:p>
            <a:pPr marL="685800" lvl="2">
              <a:lnSpc>
                <a:spcPct val="70000"/>
              </a:lnSpc>
              <a:spcBef>
                <a:spcPts val="1000"/>
              </a:spcBef>
              <a:buClr>
                <a:srgbClr val="00833E"/>
              </a:buClr>
            </a:pPr>
            <a:r>
              <a:rPr lang="en-US" sz="1800" dirty="0"/>
              <a:t>Number of patients / cases / </a:t>
            </a:r>
            <a:r>
              <a:rPr lang="en-US" sz="1800" dirty="0" err="1"/>
              <a:t>wRVUs</a:t>
            </a:r>
            <a:endParaRPr lang="en-US" sz="1800" dirty="0"/>
          </a:p>
          <a:p>
            <a:pPr marL="685800" lvl="2">
              <a:lnSpc>
                <a:spcPct val="70000"/>
              </a:lnSpc>
              <a:spcBef>
                <a:spcPts val="1000"/>
              </a:spcBef>
              <a:buClr>
                <a:srgbClr val="00833E"/>
              </a:buClr>
            </a:pPr>
            <a:r>
              <a:rPr lang="en-US" sz="1800" dirty="0"/>
              <a:t>GME services provided in addition to clinical coverage</a:t>
            </a:r>
          </a:p>
          <a:p>
            <a:pPr marL="228600" lvl="1">
              <a:spcBef>
                <a:spcPts val="1800"/>
              </a:spcBef>
              <a:buClr>
                <a:srgbClr val="00833E"/>
              </a:buClr>
            </a:pPr>
            <a:r>
              <a:rPr lang="en-US" dirty="0"/>
              <a:t>Other Terms and/or Considerations</a:t>
            </a:r>
          </a:p>
          <a:p>
            <a:pPr marL="685800" lvl="2">
              <a:spcBef>
                <a:spcPts val="600"/>
              </a:spcBef>
              <a:buClr>
                <a:srgbClr val="00833E"/>
              </a:buClr>
            </a:pPr>
            <a:r>
              <a:rPr lang="en-US" sz="1800" dirty="0"/>
              <a:t>OSA Revenue from Community Physicians or Health System Employed Physicians</a:t>
            </a:r>
          </a:p>
          <a:p>
            <a:pPr marL="685800" lvl="2" defTabSz="914400">
              <a:lnSpc>
                <a:spcPct val="90000"/>
              </a:lnSpc>
              <a:spcBef>
                <a:spcPts val="600"/>
              </a:spcBef>
              <a:buClr>
                <a:srgbClr val="00833E"/>
              </a:buClr>
              <a:buFont typeface="Arial" panose="020B0604020202020204" pitchFamily="34" charset="0"/>
              <a:buChar char="•"/>
            </a:pPr>
            <a:r>
              <a:rPr lang="en-US" sz="1800" dirty="0"/>
              <a:t>Payor of Last Resort options for providing indigent care</a:t>
            </a:r>
          </a:p>
        </p:txBody>
      </p:sp>
    </p:spTree>
    <p:extLst>
      <p:ext uri="{BB962C8B-B14F-4D97-AF65-F5344CB8AC3E}">
        <p14:creationId xmlns:p14="http://schemas.microsoft.com/office/powerpoint/2010/main" val="286436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11" name="Title 10">
            <a:extLst>
              <a:ext uri="{FF2B5EF4-FFF2-40B4-BE49-F238E27FC236}">
                <a16:creationId xmlns:a16="http://schemas.microsoft.com/office/drawing/2014/main" id="{B16BAD20-B2B1-2ABF-5014-CA5AA0824989}"/>
              </a:ext>
            </a:extLst>
          </p:cNvPr>
          <p:cNvSpPr>
            <a:spLocks noGrp="1"/>
          </p:cNvSpPr>
          <p:nvPr>
            <p:ph type="title"/>
          </p:nvPr>
        </p:nvSpPr>
        <p:spPr/>
        <p:txBody>
          <a:bodyPr/>
          <a:lstStyle/>
          <a:p>
            <a:r>
              <a:rPr lang="en-US" b="1" dirty="0">
                <a:latin typeface="Oswald Medium" panose="00000600000000000000" pitchFamily="50" charset="0"/>
              </a:rPr>
              <a:t>Value-Based Arrangements</a:t>
            </a:r>
          </a:p>
        </p:txBody>
      </p:sp>
      <p:sp>
        <p:nvSpPr>
          <p:cNvPr id="12" name="Text Placeholder 11">
            <a:extLst>
              <a:ext uri="{FF2B5EF4-FFF2-40B4-BE49-F238E27FC236}">
                <a16:creationId xmlns:a16="http://schemas.microsoft.com/office/drawing/2014/main" id="{CFFA1350-D864-2D9D-B371-EEB3510B78D5}"/>
              </a:ext>
            </a:extLst>
          </p:cNvPr>
          <p:cNvSpPr>
            <a:spLocks noGrp="1"/>
          </p:cNvSpPr>
          <p:nvPr>
            <p:ph type="body" idx="1"/>
          </p:nvPr>
        </p:nvSpPr>
        <p:spPr/>
        <p:txBody>
          <a:bodyPr/>
          <a:lstStyle/>
          <a:p>
            <a:r>
              <a:rPr lang="en-US" dirty="0"/>
              <a:t>When is FMV needed, and if so, how to determine FMV of quality metrics…</a:t>
            </a:r>
          </a:p>
        </p:txBody>
      </p:sp>
      <p:sp>
        <p:nvSpPr>
          <p:cNvPr id="2" name="Slide Number Placeholder 1">
            <a:extLst>
              <a:ext uri="{FF2B5EF4-FFF2-40B4-BE49-F238E27FC236}">
                <a16:creationId xmlns:a16="http://schemas.microsoft.com/office/drawing/2014/main" id="{8496D4B6-5A53-2EA6-3051-8FBB824E552C}"/>
              </a:ext>
            </a:extLst>
          </p:cNvPr>
          <p:cNvSpPr>
            <a:spLocks noGrp="1"/>
          </p:cNvSpPr>
          <p:nvPr>
            <p:ph type="sldNum" sz="quarter" idx="12"/>
          </p:nvPr>
        </p:nvSpPr>
        <p:spPr/>
        <p:txBody>
          <a:bodyPr/>
          <a:lstStyle/>
          <a:p>
            <a:fld id="{E1B30007-382E-4952-A8F8-CD97BE9019EC}" type="slidenum">
              <a:rPr lang="en-US" smtClean="0"/>
              <a:t>22</a:t>
            </a:fld>
            <a:endParaRPr lang="en-US"/>
          </a:p>
        </p:txBody>
      </p:sp>
    </p:spTree>
    <p:extLst>
      <p:ext uri="{BB962C8B-B14F-4D97-AF65-F5344CB8AC3E}">
        <p14:creationId xmlns:p14="http://schemas.microsoft.com/office/powerpoint/2010/main" val="3942591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nvGraphicFramePr>
        <p:xfrm>
          <a:off x="185670" y="530205"/>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Value-Based Arrangements</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2" name="Slide Number Placeholder 1">
            <a:extLst>
              <a:ext uri="{FF2B5EF4-FFF2-40B4-BE49-F238E27FC236}">
                <a16:creationId xmlns:a16="http://schemas.microsoft.com/office/drawing/2014/main" id="{3D88CD60-484D-8680-3BBE-0D4D010AA848}"/>
              </a:ext>
            </a:extLst>
          </p:cNvPr>
          <p:cNvSpPr>
            <a:spLocks noGrp="1"/>
          </p:cNvSpPr>
          <p:nvPr>
            <p:ph type="sldNum" sz="quarter" idx="12"/>
          </p:nvPr>
        </p:nvSpPr>
        <p:spPr/>
        <p:txBody>
          <a:bodyPr/>
          <a:lstStyle/>
          <a:p>
            <a:fld id="{E1B30007-382E-4952-A8F8-CD97BE9019EC}" type="slidenum">
              <a:rPr lang="en-US" smtClean="0"/>
              <a:t>23</a:t>
            </a:fld>
            <a:endParaRPr lang="en-US"/>
          </a:p>
        </p:txBody>
      </p:sp>
      <p:sp>
        <p:nvSpPr>
          <p:cNvPr id="3" name="Content Placeholder 1">
            <a:extLst>
              <a:ext uri="{FF2B5EF4-FFF2-40B4-BE49-F238E27FC236}">
                <a16:creationId xmlns:a16="http://schemas.microsoft.com/office/drawing/2014/main" id="{46F2BBCA-3A39-B60F-362C-C23FC7799CC0}"/>
              </a:ext>
            </a:extLst>
          </p:cNvPr>
          <p:cNvSpPr>
            <a:spLocks noGrp="1"/>
          </p:cNvSpPr>
          <p:nvPr>
            <p:ph idx="1"/>
          </p:nvPr>
        </p:nvSpPr>
        <p:spPr>
          <a:xfrm>
            <a:off x="327705" y="1524852"/>
            <a:ext cx="11202308" cy="4714231"/>
          </a:xfrm>
        </p:spPr>
        <p:txBody>
          <a:bodyPr>
            <a:noAutofit/>
          </a:bodyPr>
          <a:lstStyle/>
          <a:p>
            <a:pPr marL="228600" lvl="1" indent="-228600" defTabSz="914400">
              <a:lnSpc>
                <a:spcPct val="90000"/>
              </a:lnSpc>
              <a:spcBef>
                <a:spcPts val="1000"/>
              </a:spcBef>
              <a:buClr>
                <a:srgbClr val="00833E"/>
              </a:buClr>
              <a:buFont typeface="Arial" panose="020B0604020202020204" pitchFamily="34" charset="0"/>
              <a:buChar char="•"/>
            </a:pPr>
            <a:r>
              <a:rPr lang="en-US" dirty="0"/>
              <a:t>Healthcare Entity wants to form a network of providers to improve quality, efficiency and achieve cost savings. </a:t>
            </a:r>
          </a:p>
          <a:p>
            <a:pPr marL="228600" lvl="1" indent="-228600" defTabSz="914400">
              <a:lnSpc>
                <a:spcPct val="90000"/>
              </a:lnSpc>
              <a:spcBef>
                <a:spcPts val="1000"/>
              </a:spcBef>
              <a:buClr>
                <a:srgbClr val="00833E"/>
              </a:buClr>
              <a:buFont typeface="Arial" panose="020B0604020202020204" pitchFamily="34" charset="0"/>
              <a:buChar char="•"/>
            </a:pPr>
            <a:endParaRPr lang="en-US" dirty="0"/>
          </a:p>
          <a:p>
            <a:pPr marL="228600" lvl="1" indent="-228600" defTabSz="914400">
              <a:lnSpc>
                <a:spcPct val="90000"/>
              </a:lnSpc>
              <a:spcBef>
                <a:spcPts val="1000"/>
              </a:spcBef>
              <a:buClr>
                <a:srgbClr val="00833E"/>
              </a:buClr>
              <a:buFont typeface="Arial" panose="020B0604020202020204" pitchFamily="34" charset="0"/>
              <a:buChar char="•"/>
            </a:pPr>
            <a:r>
              <a:rPr lang="en-US" dirty="0"/>
              <a:t>Various metrics are identified to measure the success of the venture and to determine the payment to the parties for achievements made.</a:t>
            </a:r>
          </a:p>
          <a:p>
            <a:pPr marL="228600" lvl="1" indent="-228600" defTabSz="914400">
              <a:lnSpc>
                <a:spcPct val="90000"/>
              </a:lnSpc>
              <a:spcBef>
                <a:spcPts val="1000"/>
              </a:spcBef>
              <a:buClr>
                <a:srgbClr val="00833E"/>
              </a:buClr>
              <a:buFont typeface="Arial" panose="020B0604020202020204" pitchFamily="34" charset="0"/>
              <a:buChar char="•"/>
            </a:pPr>
            <a:endParaRPr lang="en-US" dirty="0"/>
          </a:p>
          <a:p>
            <a:pPr marL="228600" lvl="1" indent="-228600" defTabSz="914400">
              <a:lnSpc>
                <a:spcPct val="90000"/>
              </a:lnSpc>
              <a:spcBef>
                <a:spcPts val="1000"/>
              </a:spcBef>
              <a:buClr>
                <a:srgbClr val="00833E"/>
              </a:buClr>
              <a:buFont typeface="Arial" panose="020B0604020202020204" pitchFamily="34" charset="0"/>
              <a:buChar char="•"/>
            </a:pPr>
            <a:r>
              <a:rPr lang="en-US" dirty="0"/>
              <a:t>Physicians don’t want to take any downside risk</a:t>
            </a:r>
          </a:p>
          <a:p>
            <a:pPr marL="228600" lvl="1" indent="-228600" defTabSz="914400">
              <a:lnSpc>
                <a:spcPct val="90000"/>
              </a:lnSpc>
              <a:spcBef>
                <a:spcPts val="1000"/>
              </a:spcBef>
              <a:buClr>
                <a:srgbClr val="00833E"/>
              </a:buClr>
              <a:buFont typeface="Arial" panose="020B0604020202020204" pitchFamily="34" charset="0"/>
              <a:buChar char="•"/>
            </a:pPr>
            <a:endParaRPr lang="en-US" dirty="0"/>
          </a:p>
        </p:txBody>
      </p:sp>
    </p:spTree>
    <p:extLst>
      <p:ext uri="{BB962C8B-B14F-4D97-AF65-F5344CB8AC3E}">
        <p14:creationId xmlns:p14="http://schemas.microsoft.com/office/powerpoint/2010/main" val="81459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nvGraphicFramePr>
        <p:xfrm>
          <a:off x="185670" y="530205"/>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Value-Based Arrangements</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2" name="Slide Number Placeholder 1">
            <a:extLst>
              <a:ext uri="{FF2B5EF4-FFF2-40B4-BE49-F238E27FC236}">
                <a16:creationId xmlns:a16="http://schemas.microsoft.com/office/drawing/2014/main" id="{3D88CD60-484D-8680-3BBE-0D4D010AA848}"/>
              </a:ext>
            </a:extLst>
          </p:cNvPr>
          <p:cNvSpPr>
            <a:spLocks noGrp="1"/>
          </p:cNvSpPr>
          <p:nvPr>
            <p:ph type="sldNum" sz="quarter" idx="12"/>
          </p:nvPr>
        </p:nvSpPr>
        <p:spPr/>
        <p:txBody>
          <a:bodyPr/>
          <a:lstStyle/>
          <a:p>
            <a:fld id="{E1B30007-382E-4952-A8F8-CD97BE9019EC}" type="slidenum">
              <a:rPr lang="en-US" smtClean="0"/>
              <a:t>24</a:t>
            </a:fld>
            <a:endParaRPr lang="en-US"/>
          </a:p>
        </p:txBody>
      </p:sp>
      <p:sp>
        <p:nvSpPr>
          <p:cNvPr id="3" name="Content Placeholder 1">
            <a:extLst>
              <a:ext uri="{FF2B5EF4-FFF2-40B4-BE49-F238E27FC236}">
                <a16:creationId xmlns:a16="http://schemas.microsoft.com/office/drawing/2014/main" id="{46F2BBCA-3A39-B60F-362C-C23FC7799CC0}"/>
              </a:ext>
            </a:extLst>
          </p:cNvPr>
          <p:cNvSpPr>
            <a:spLocks noGrp="1"/>
          </p:cNvSpPr>
          <p:nvPr>
            <p:ph idx="1"/>
          </p:nvPr>
        </p:nvSpPr>
        <p:spPr>
          <a:xfrm>
            <a:off x="327705" y="1524852"/>
            <a:ext cx="11202308" cy="4714231"/>
          </a:xfrm>
        </p:spPr>
        <p:txBody>
          <a:bodyPr>
            <a:noAutofit/>
          </a:bodyPr>
          <a:lstStyle/>
          <a:p>
            <a:pPr marL="228600" lvl="1" indent="-228600" defTabSz="914400">
              <a:lnSpc>
                <a:spcPct val="90000"/>
              </a:lnSpc>
              <a:spcBef>
                <a:spcPts val="1000"/>
              </a:spcBef>
              <a:buClr>
                <a:srgbClr val="00833E"/>
              </a:buClr>
              <a:buFont typeface="Arial" panose="020B0604020202020204" pitchFamily="34" charset="0"/>
              <a:buChar char="•"/>
            </a:pPr>
            <a:r>
              <a:rPr lang="en-US" dirty="0"/>
              <a:t>When is FMV needed in Value-Based Arrangement?</a:t>
            </a:r>
          </a:p>
          <a:p>
            <a:pPr marL="685800" lvl="2">
              <a:spcBef>
                <a:spcPts val="1000"/>
              </a:spcBef>
              <a:buClr>
                <a:srgbClr val="00833E"/>
              </a:buClr>
            </a:pPr>
            <a:r>
              <a:rPr lang="en-US" dirty="0"/>
              <a:t>FMV not needed IF:</a:t>
            </a:r>
          </a:p>
          <a:p>
            <a:pPr marL="1143000" lvl="3">
              <a:spcBef>
                <a:spcPts val="1000"/>
              </a:spcBef>
              <a:buClr>
                <a:srgbClr val="00833E"/>
              </a:buClr>
            </a:pPr>
            <a:r>
              <a:rPr lang="en-US" dirty="0"/>
              <a:t>Stark – FMV not required to fit into one of the 3 new Stark VB exceptions – </a:t>
            </a:r>
            <a:r>
              <a:rPr lang="en-US" i="1" dirty="0"/>
              <a:t>42 CFR 411.357(aa)(1) to (3)</a:t>
            </a:r>
          </a:p>
          <a:p>
            <a:pPr marL="1600200" lvl="4">
              <a:spcBef>
                <a:spcPts val="1000"/>
              </a:spcBef>
              <a:buClr>
                <a:srgbClr val="00833E"/>
              </a:buClr>
            </a:pPr>
            <a:r>
              <a:rPr lang="en-US" dirty="0"/>
              <a:t>But beware of other requirements: CR, monitoring, and V/V-like requirements.</a:t>
            </a:r>
          </a:p>
          <a:p>
            <a:pPr marL="1143000" lvl="3">
              <a:spcBef>
                <a:spcPts val="1000"/>
              </a:spcBef>
              <a:buClr>
                <a:srgbClr val="00833E"/>
              </a:buClr>
            </a:pPr>
            <a:r>
              <a:rPr lang="en-US" dirty="0"/>
              <a:t>AKS – FMV not required to fit into the 2 risk-based VB safe harbors – </a:t>
            </a:r>
            <a:r>
              <a:rPr lang="en-US" i="1" dirty="0"/>
              <a:t>42 CFR 1001.952(ff) and (gg)</a:t>
            </a:r>
          </a:p>
          <a:p>
            <a:pPr marL="685800" lvl="2">
              <a:spcBef>
                <a:spcPts val="1000"/>
              </a:spcBef>
              <a:buClr>
                <a:srgbClr val="00833E"/>
              </a:buClr>
            </a:pPr>
            <a:r>
              <a:rPr lang="en-US" dirty="0"/>
              <a:t>FMV still needed IF:</a:t>
            </a:r>
          </a:p>
          <a:p>
            <a:pPr marL="1143000" lvl="3">
              <a:spcBef>
                <a:spcPts val="1000"/>
              </a:spcBef>
              <a:buClr>
                <a:srgbClr val="00833E"/>
              </a:buClr>
            </a:pPr>
            <a:r>
              <a:rPr lang="en-US" dirty="0"/>
              <a:t>AKS – Outcome-based payments framework of the Personal Services Safe Harbor – </a:t>
            </a:r>
            <a:r>
              <a:rPr lang="en-US" i="1" dirty="0"/>
              <a:t>42 CFR 1001.952(d)</a:t>
            </a:r>
            <a:endParaRPr lang="en-US" dirty="0"/>
          </a:p>
          <a:p>
            <a:pPr marL="1143000" lvl="3">
              <a:spcBef>
                <a:spcPts val="1000"/>
              </a:spcBef>
              <a:buClr>
                <a:srgbClr val="00833E"/>
              </a:buClr>
            </a:pPr>
            <a:r>
              <a:rPr lang="en-US" dirty="0"/>
              <a:t>AKS - Care Coordination Safe Harbor - requires contribution (at cost or FMV)</a:t>
            </a:r>
            <a:r>
              <a:rPr lang="en-US" i="1" dirty="0"/>
              <a:t> – 42 CFR 1001.952(</a:t>
            </a:r>
            <a:r>
              <a:rPr lang="en-US" i="1" dirty="0" err="1"/>
              <a:t>ee</a:t>
            </a:r>
            <a:r>
              <a:rPr lang="en-US" i="1" dirty="0"/>
              <a:t>) </a:t>
            </a:r>
            <a:endParaRPr lang="en-US" dirty="0"/>
          </a:p>
          <a:p>
            <a:pPr marL="1143000" lvl="3">
              <a:spcBef>
                <a:spcPts val="1000"/>
              </a:spcBef>
              <a:buClr>
                <a:srgbClr val="00833E"/>
              </a:buClr>
            </a:pPr>
            <a:r>
              <a:rPr lang="en-US" dirty="0"/>
              <a:t>IRS Private Benefit/Private Inurement rules</a:t>
            </a:r>
          </a:p>
          <a:p>
            <a:pPr marL="1143000" lvl="3">
              <a:spcBef>
                <a:spcPts val="1000"/>
              </a:spcBef>
              <a:buClr>
                <a:srgbClr val="00833E"/>
              </a:buClr>
            </a:pPr>
            <a:r>
              <a:rPr lang="en-US" dirty="0"/>
              <a:t>State Law? (it depends)</a:t>
            </a:r>
          </a:p>
          <a:p>
            <a:pPr marL="228600" lvl="1" indent="-228600" defTabSz="914400">
              <a:lnSpc>
                <a:spcPct val="90000"/>
              </a:lnSpc>
              <a:spcBef>
                <a:spcPts val="1000"/>
              </a:spcBef>
              <a:buClr>
                <a:srgbClr val="00833E"/>
              </a:buClr>
              <a:buFont typeface="Arial" panose="020B0604020202020204" pitchFamily="34" charset="0"/>
              <a:buChar char="•"/>
            </a:pPr>
            <a:endParaRPr lang="en-US" sz="1200" dirty="0"/>
          </a:p>
          <a:p>
            <a:pPr marL="228600" lvl="1" indent="-228600" defTabSz="914400">
              <a:lnSpc>
                <a:spcPct val="90000"/>
              </a:lnSpc>
              <a:spcBef>
                <a:spcPts val="1000"/>
              </a:spcBef>
              <a:buClr>
                <a:srgbClr val="00833E"/>
              </a:buClr>
              <a:buFont typeface="Arial" panose="020B0604020202020204" pitchFamily="34" charset="0"/>
              <a:buChar char="•"/>
            </a:pPr>
            <a:r>
              <a:rPr lang="en-US" dirty="0"/>
              <a:t>If FMV is still needed, how is it determined?</a:t>
            </a:r>
            <a:endParaRPr lang="en-US" sz="1400" dirty="0"/>
          </a:p>
        </p:txBody>
      </p:sp>
    </p:spTree>
    <p:extLst>
      <p:ext uri="{BB962C8B-B14F-4D97-AF65-F5344CB8AC3E}">
        <p14:creationId xmlns:p14="http://schemas.microsoft.com/office/powerpoint/2010/main" val="852147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20" name="Picture 19" descr="A picture containing text, sign&#10;&#10;Description automatically generated">
            <a:extLst>
              <a:ext uri="{FF2B5EF4-FFF2-40B4-BE49-F238E27FC236}">
                <a16:creationId xmlns:a16="http://schemas.microsoft.com/office/drawing/2014/main" id="{BAD07A0B-6DDB-8B89-093F-42525121A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377" y="2065557"/>
            <a:ext cx="4641245" cy="2726886"/>
          </a:xfrm>
          <a:prstGeom prst="rect">
            <a:avLst/>
          </a:prstGeom>
        </p:spPr>
      </p:pic>
      <p:sp>
        <p:nvSpPr>
          <p:cNvPr id="2" name="Slide Number Placeholder 1">
            <a:extLst>
              <a:ext uri="{FF2B5EF4-FFF2-40B4-BE49-F238E27FC236}">
                <a16:creationId xmlns:a16="http://schemas.microsoft.com/office/drawing/2014/main" id="{3248C536-1332-1972-2CD5-1B9D34DEE09A}"/>
              </a:ext>
            </a:extLst>
          </p:cNvPr>
          <p:cNvSpPr>
            <a:spLocks noGrp="1"/>
          </p:cNvSpPr>
          <p:nvPr>
            <p:ph type="sldNum" sz="quarter" idx="12"/>
          </p:nvPr>
        </p:nvSpPr>
        <p:spPr/>
        <p:txBody>
          <a:bodyPr/>
          <a:lstStyle/>
          <a:p>
            <a:fld id="{E1B30007-382E-4952-A8F8-CD97BE9019EC}" type="slidenum">
              <a:rPr lang="en-US" smtClean="0"/>
              <a:t>25</a:t>
            </a:fld>
            <a:endParaRPr lang="en-US"/>
          </a:p>
        </p:txBody>
      </p:sp>
    </p:spTree>
    <p:extLst>
      <p:ext uri="{BB962C8B-B14F-4D97-AF65-F5344CB8AC3E}">
        <p14:creationId xmlns:p14="http://schemas.microsoft.com/office/powerpoint/2010/main" val="103328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nvGraphicFramePr>
        <p:xfrm>
          <a:off x="838200" y="659524"/>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solidFill>
                          <a:latin typeface="+mj-lt"/>
                        </a:rPr>
                        <a:t>Introductions</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descr="Logo&#10;&#10;Description automatically generated">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191" y="123550"/>
            <a:ext cx="3191838" cy="913050"/>
          </a:xfrm>
          <a:prstGeom prst="rect">
            <a:avLst/>
          </a:prstGeom>
        </p:spPr>
      </p:pic>
      <p:pic>
        <p:nvPicPr>
          <p:cNvPr id="17" name="Picture 16" descr="A person in a suit&#10;&#10;Description automatically generated with medium confidence">
            <a:extLst>
              <a:ext uri="{FF2B5EF4-FFF2-40B4-BE49-F238E27FC236}">
                <a16:creationId xmlns:a16="http://schemas.microsoft.com/office/drawing/2014/main" id="{808A117B-1C97-7F0B-581B-616BFF774FD7}"/>
              </a:ext>
            </a:extLst>
          </p:cNvPr>
          <p:cNvPicPr>
            <a:picLocks noChangeAspect="1"/>
          </p:cNvPicPr>
          <p:nvPr/>
        </p:nvPicPr>
        <p:blipFill rotWithShape="1">
          <a:blip r:embed="rId3"/>
          <a:srcRect b="37556"/>
          <a:stretch/>
        </p:blipFill>
        <p:spPr>
          <a:xfrm>
            <a:off x="635000" y="1763331"/>
            <a:ext cx="3568699" cy="2898205"/>
          </a:xfrm>
          <a:prstGeom prst="rect">
            <a:avLst/>
          </a:prstGeom>
        </p:spPr>
      </p:pic>
      <p:sp>
        <p:nvSpPr>
          <p:cNvPr id="18" name="TextBox 17">
            <a:extLst>
              <a:ext uri="{FF2B5EF4-FFF2-40B4-BE49-F238E27FC236}">
                <a16:creationId xmlns:a16="http://schemas.microsoft.com/office/drawing/2014/main" id="{8E420F5D-44FB-541C-885E-977C2C733E96}"/>
              </a:ext>
            </a:extLst>
          </p:cNvPr>
          <p:cNvSpPr txBox="1"/>
          <p:nvPr/>
        </p:nvSpPr>
        <p:spPr>
          <a:xfrm>
            <a:off x="509235" y="4688549"/>
            <a:ext cx="4662328" cy="769441"/>
          </a:xfrm>
          <a:prstGeom prst="rect">
            <a:avLst/>
          </a:prstGeom>
          <a:noFill/>
        </p:spPr>
        <p:txBody>
          <a:bodyPr wrap="square" rtlCol="0">
            <a:spAutoFit/>
          </a:bodyPr>
          <a:lstStyle/>
          <a:p>
            <a:r>
              <a:rPr lang="en-US" sz="2200" b="1" dirty="0"/>
              <a:t>Joe Aguilar, MBA, MPH, MSN, CVA</a:t>
            </a:r>
          </a:p>
          <a:p>
            <a:r>
              <a:rPr lang="en-US" sz="2200" dirty="0"/>
              <a:t>Partner, HMS Valuation Partners</a:t>
            </a:r>
          </a:p>
        </p:txBody>
      </p:sp>
      <p:sp>
        <p:nvSpPr>
          <p:cNvPr id="19" name="TextBox 18">
            <a:extLst>
              <a:ext uri="{FF2B5EF4-FFF2-40B4-BE49-F238E27FC236}">
                <a16:creationId xmlns:a16="http://schemas.microsoft.com/office/drawing/2014/main" id="{B81EB97D-652C-3E36-89C8-4D8C91CCEBFB}"/>
              </a:ext>
            </a:extLst>
          </p:cNvPr>
          <p:cNvSpPr txBox="1"/>
          <p:nvPr/>
        </p:nvSpPr>
        <p:spPr>
          <a:xfrm>
            <a:off x="4830053" y="1800754"/>
            <a:ext cx="7184976" cy="3816429"/>
          </a:xfrm>
          <a:prstGeom prst="rect">
            <a:avLst/>
          </a:prstGeom>
          <a:noFill/>
        </p:spPr>
        <p:txBody>
          <a:bodyPr wrap="square" rtlCol="0">
            <a:spAutoFit/>
          </a:bodyPr>
          <a:lstStyle/>
          <a:p>
            <a:pPr marL="342900" indent="-342900">
              <a:buClr>
                <a:srgbClr val="00833E"/>
              </a:buClr>
              <a:buFont typeface="Wingdings" panose="05000000000000000000" pitchFamily="2" charset="2"/>
              <a:buChar char="§"/>
            </a:pPr>
            <a:r>
              <a:rPr lang="en-US" sz="2200" dirty="0">
                <a:latin typeface="Montserrat Medium" panose="00000600000000000000" pitchFamily="50" charset="0"/>
              </a:rPr>
              <a:t>30 Years of Healthcare Valuation Experience</a:t>
            </a:r>
          </a:p>
          <a:p>
            <a:pPr marL="342900" indent="-342900">
              <a:buClr>
                <a:srgbClr val="00833E"/>
              </a:buClr>
              <a:buFont typeface="Wingdings" panose="05000000000000000000" pitchFamily="2" charset="2"/>
              <a:buChar char="§"/>
            </a:pPr>
            <a:endParaRPr lang="en-US" sz="2200" dirty="0">
              <a:latin typeface="Montserrat Medium" panose="00000600000000000000" pitchFamily="50" charset="0"/>
            </a:endParaRPr>
          </a:p>
          <a:p>
            <a:pPr marL="342900" indent="-342900">
              <a:buClr>
                <a:srgbClr val="00833E"/>
              </a:buClr>
              <a:buFont typeface="Wingdings" panose="05000000000000000000" pitchFamily="2" charset="2"/>
              <a:buChar char="§"/>
            </a:pPr>
            <a:r>
              <a:rPr lang="en-US" sz="2200" dirty="0">
                <a:latin typeface="Montserrat Medium" panose="00000600000000000000" pitchFamily="50" charset="0"/>
              </a:rPr>
              <a:t>His primary focus is on overseeing:</a:t>
            </a:r>
          </a:p>
          <a:p>
            <a:pPr marL="800100" lvl="1" indent="-342900">
              <a:buClr>
                <a:srgbClr val="00833E"/>
              </a:buClr>
              <a:buFont typeface="Courier New" panose="02070309020205020404" pitchFamily="49" charset="0"/>
              <a:buChar char="o"/>
            </a:pPr>
            <a:r>
              <a:rPr lang="en-US" sz="2200" dirty="0">
                <a:latin typeface="Montserrat Medium" panose="00000600000000000000" pitchFamily="50" charset="0"/>
              </a:rPr>
              <a:t>Physician/ Hospital Transactions</a:t>
            </a:r>
          </a:p>
          <a:p>
            <a:pPr marL="800100" lvl="1" indent="-342900">
              <a:buClr>
                <a:srgbClr val="00833E"/>
              </a:buClr>
              <a:buFont typeface="Courier New" panose="02070309020205020404" pitchFamily="49" charset="0"/>
              <a:buChar char="o"/>
            </a:pPr>
            <a:r>
              <a:rPr lang="en-US" sz="2200" dirty="0">
                <a:latin typeface="Montserrat Medium" panose="00000600000000000000" pitchFamily="50" charset="0"/>
              </a:rPr>
              <a:t>Fair Market Value / </a:t>
            </a:r>
          </a:p>
          <a:p>
            <a:pPr marL="800100" lvl="1" indent="-342900">
              <a:buClr>
                <a:srgbClr val="00833E"/>
              </a:buClr>
              <a:buFont typeface="Courier New" panose="02070309020205020404" pitchFamily="49" charset="0"/>
              <a:buChar char="o"/>
            </a:pPr>
            <a:r>
              <a:rPr lang="en-US" sz="2200" dirty="0">
                <a:latin typeface="Montserrat Medium" panose="00000600000000000000" pitchFamily="50" charset="0"/>
              </a:rPr>
              <a:t>	Commercial Reasonableness</a:t>
            </a:r>
          </a:p>
          <a:p>
            <a:pPr marL="800100" lvl="1" indent="-342900">
              <a:buClr>
                <a:srgbClr val="00833E"/>
              </a:buClr>
              <a:buFont typeface="Courier New" panose="02070309020205020404" pitchFamily="49" charset="0"/>
              <a:buChar char="o"/>
            </a:pPr>
            <a:r>
              <a:rPr lang="en-US" sz="2200" dirty="0">
                <a:latin typeface="Montserrat Medium" panose="00000600000000000000" pitchFamily="50" charset="0"/>
              </a:rPr>
              <a:t>Provider Compensation Design</a:t>
            </a:r>
          </a:p>
          <a:p>
            <a:pPr marL="800100" lvl="1" indent="-342900">
              <a:buClr>
                <a:srgbClr val="00833E"/>
              </a:buClr>
              <a:buFont typeface="Courier New" panose="02070309020205020404" pitchFamily="49" charset="0"/>
              <a:buChar char="o"/>
            </a:pPr>
            <a:r>
              <a:rPr lang="en-US" sz="2200" dirty="0">
                <a:latin typeface="Montserrat Medium" panose="00000600000000000000" pitchFamily="50" charset="0"/>
              </a:rPr>
              <a:t>APP Compliance</a:t>
            </a:r>
          </a:p>
          <a:p>
            <a:pPr marL="342900" indent="-342900">
              <a:buClr>
                <a:srgbClr val="00833E"/>
              </a:buClr>
              <a:buFont typeface="Wingdings" panose="05000000000000000000" pitchFamily="2" charset="2"/>
              <a:buChar char="§"/>
            </a:pPr>
            <a:endParaRPr lang="en-US" sz="2200" dirty="0">
              <a:latin typeface="Montserrat Medium" panose="00000600000000000000" pitchFamily="50" charset="0"/>
            </a:endParaRPr>
          </a:p>
          <a:p>
            <a:pPr marL="342900" indent="-342900">
              <a:buClr>
                <a:srgbClr val="00833E"/>
              </a:buClr>
              <a:buFont typeface="Wingdings" panose="05000000000000000000" pitchFamily="2" charset="2"/>
              <a:buChar char="§"/>
            </a:pPr>
            <a:r>
              <a:rPr lang="en-US" sz="2200" dirty="0">
                <a:latin typeface="Montserrat Medium" panose="00000600000000000000" pitchFamily="50" charset="0"/>
              </a:rPr>
              <a:t>Clinical Experience – 20 years </a:t>
            </a:r>
          </a:p>
          <a:p>
            <a:pPr>
              <a:buClr>
                <a:srgbClr val="00833E"/>
              </a:buClr>
            </a:pPr>
            <a:r>
              <a:rPr lang="en-US" sz="2200" dirty="0">
                <a:latin typeface="Montserrat Medium" panose="00000600000000000000" pitchFamily="50" charset="0"/>
              </a:rPr>
              <a:t>     Family / Women’s Health Nurse Practitioner</a:t>
            </a:r>
          </a:p>
        </p:txBody>
      </p:sp>
    </p:spTree>
    <p:extLst>
      <p:ext uri="{BB962C8B-B14F-4D97-AF65-F5344CB8AC3E}">
        <p14:creationId xmlns:p14="http://schemas.microsoft.com/office/powerpoint/2010/main" val="7917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nvGraphicFramePr>
        <p:xfrm>
          <a:off x="838200" y="659524"/>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solidFill>
                          <a:latin typeface="+mj-lt"/>
                        </a:rPr>
                        <a:t>Introductions</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descr="Logo&#10;&#10;Description automatically generated">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191" y="123550"/>
            <a:ext cx="3191838" cy="913050"/>
          </a:xfrm>
          <a:prstGeom prst="rect">
            <a:avLst/>
          </a:prstGeom>
        </p:spPr>
      </p:pic>
      <p:pic>
        <p:nvPicPr>
          <p:cNvPr id="17" name="Picture 16">
            <a:extLst>
              <a:ext uri="{FF2B5EF4-FFF2-40B4-BE49-F238E27FC236}">
                <a16:creationId xmlns:a16="http://schemas.microsoft.com/office/drawing/2014/main" id="{808A117B-1C97-7F0B-581B-616BFF774FD7}"/>
              </a:ext>
            </a:extLst>
          </p:cNvPr>
          <p:cNvPicPr>
            <a:picLocks noChangeAspect="1"/>
          </p:cNvPicPr>
          <p:nvPr/>
        </p:nvPicPr>
        <p:blipFill rotWithShape="1">
          <a:blip r:embed="rId3">
            <a:extLst>
              <a:ext uri="{28A0092B-C50C-407E-A947-70E740481C1C}">
                <a14:useLocalDpi xmlns:a14="http://schemas.microsoft.com/office/drawing/2010/main" val="0"/>
              </a:ext>
            </a:extLst>
          </a:blip>
          <a:srcRect l="-754" t="6081" r="754" b="36820"/>
          <a:stretch/>
        </p:blipFill>
        <p:spPr>
          <a:xfrm>
            <a:off x="659714" y="1632860"/>
            <a:ext cx="3568699" cy="2968661"/>
          </a:xfrm>
          <a:prstGeom prst="rect">
            <a:avLst/>
          </a:prstGeom>
        </p:spPr>
      </p:pic>
      <p:sp>
        <p:nvSpPr>
          <p:cNvPr id="18" name="TextBox 17">
            <a:extLst>
              <a:ext uri="{FF2B5EF4-FFF2-40B4-BE49-F238E27FC236}">
                <a16:creationId xmlns:a16="http://schemas.microsoft.com/office/drawing/2014/main" id="{8E420F5D-44FB-541C-885E-977C2C733E96}"/>
              </a:ext>
            </a:extLst>
          </p:cNvPr>
          <p:cNvSpPr txBox="1"/>
          <p:nvPr/>
        </p:nvSpPr>
        <p:spPr>
          <a:xfrm>
            <a:off x="571758" y="4684982"/>
            <a:ext cx="4662328" cy="769441"/>
          </a:xfrm>
          <a:prstGeom prst="rect">
            <a:avLst/>
          </a:prstGeom>
          <a:noFill/>
        </p:spPr>
        <p:txBody>
          <a:bodyPr wrap="square" rtlCol="0">
            <a:spAutoFit/>
          </a:bodyPr>
          <a:lstStyle/>
          <a:p>
            <a:r>
              <a:rPr lang="en-US" sz="2200" b="1" dirty="0"/>
              <a:t>Chip Hutzler, JD, MBA, CVA</a:t>
            </a:r>
          </a:p>
          <a:p>
            <a:r>
              <a:rPr lang="en-US" sz="2200" dirty="0"/>
              <a:t>Partner, HMS Valuation Partners</a:t>
            </a:r>
          </a:p>
        </p:txBody>
      </p:sp>
      <p:sp>
        <p:nvSpPr>
          <p:cNvPr id="19" name="TextBox 18">
            <a:extLst>
              <a:ext uri="{FF2B5EF4-FFF2-40B4-BE49-F238E27FC236}">
                <a16:creationId xmlns:a16="http://schemas.microsoft.com/office/drawing/2014/main" id="{B81EB97D-652C-3E36-89C8-4D8C91CCEBFB}"/>
              </a:ext>
            </a:extLst>
          </p:cNvPr>
          <p:cNvSpPr txBox="1"/>
          <p:nvPr/>
        </p:nvSpPr>
        <p:spPr>
          <a:xfrm>
            <a:off x="4830053" y="1800754"/>
            <a:ext cx="7184976" cy="4154984"/>
          </a:xfrm>
          <a:prstGeom prst="rect">
            <a:avLst/>
          </a:prstGeom>
          <a:noFill/>
        </p:spPr>
        <p:txBody>
          <a:bodyPr wrap="square" rtlCol="0">
            <a:spAutoFit/>
          </a:bodyPr>
          <a:lstStyle/>
          <a:p>
            <a:pPr marL="342900" indent="-342900">
              <a:buClr>
                <a:srgbClr val="00833E"/>
              </a:buClr>
              <a:buFont typeface="Wingdings" panose="05000000000000000000" pitchFamily="2" charset="2"/>
              <a:buChar char="§"/>
            </a:pPr>
            <a:r>
              <a:rPr lang="en-US" sz="2200" dirty="0">
                <a:latin typeface="Montserrat Medium" panose="00000600000000000000" pitchFamily="50" charset="0"/>
              </a:rPr>
              <a:t>20 Years of Healthcare Valuation Experience</a:t>
            </a:r>
          </a:p>
          <a:p>
            <a:pPr marL="342900" indent="-342900">
              <a:buClr>
                <a:srgbClr val="00833E"/>
              </a:buClr>
              <a:buFont typeface="Wingdings" panose="05000000000000000000" pitchFamily="2" charset="2"/>
              <a:buChar char="§"/>
            </a:pPr>
            <a:endParaRPr lang="en-US" sz="2200" dirty="0">
              <a:latin typeface="Montserrat Medium" panose="00000600000000000000" pitchFamily="50" charset="0"/>
            </a:endParaRPr>
          </a:p>
          <a:p>
            <a:pPr marL="342900" indent="-342900">
              <a:buClr>
                <a:srgbClr val="00833E"/>
              </a:buClr>
              <a:buFont typeface="Wingdings" panose="05000000000000000000" pitchFamily="2" charset="2"/>
              <a:buChar char="§"/>
            </a:pPr>
            <a:r>
              <a:rPr lang="en-US" sz="2200" dirty="0">
                <a:latin typeface="Montserrat Medium" panose="00000600000000000000" pitchFamily="50" charset="0"/>
              </a:rPr>
              <a:t>His primary focus is on overseeing:</a:t>
            </a:r>
          </a:p>
          <a:p>
            <a:pPr marL="800100" lvl="1" indent="-342900">
              <a:buClr>
                <a:srgbClr val="00833E"/>
              </a:buClr>
              <a:buFont typeface="Courier New" panose="02070309020205020404" pitchFamily="49" charset="0"/>
              <a:buChar char="o"/>
            </a:pPr>
            <a:r>
              <a:rPr lang="en-US" sz="2200" dirty="0">
                <a:latin typeface="Montserrat Medium" panose="00000600000000000000" pitchFamily="50" charset="0"/>
              </a:rPr>
              <a:t>Physician/ Hospital Transactions</a:t>
            </a:r>
          </a:p>
          <a:p>
            <a:pPr marL="800100" lvl="1" indent="-342900">
              <a:buClr>
                <a:srgbClr val="00833E"/>
              </a:buClr>
              <a:buFont typeface="Courier New" panose="02070309020205020404" pitchFamily="49" charset="0"/>
              <a:buChar char="o"/>
            </a:pPr>
            <a:r>
              <a:rPr lang="en-US" sz="2200" dirty="0">
                <a:latin typeface="Montserrat Medium" panose="00000600000000000000" pitchFamily="50" charset="0"/>
              </a:rPr>
              <a:t>Fair Market Value / </a:t>
            </a:r>
          </a:p>
          <a:p>
            <a:pPr lvl="1">
              <a:buClr>
                <a:srgbClr val="00833E"/>
              </a:buClr>
            </a:pPr>
            <a:r>
              <a:rPr lang="en-US" sz="2200" dirty="0">
                <a:latin typeface="Montserrat Medium" panose="00000600000000000000" pitchFamily="50" charset="0"/>
              </a:rPr>
              <a:t>	Commercial Reasonableness</a:t>
            </a:r>
          </a:p>
          <a:p>
            <a:pPr marL="800100" lvl="1" indent="-342900">
              <a:buClr>
                <a:srgbClr val="00833E"/>
              </a:buClr>
              <a:buFont typeface="Courier New" panose="02070309020205020404" pitchFamily="49" charset="0"/>
              <a:buChar char="o"/>
            </a:pPr>
            <a:r>
              <a:rPr lang="en-US" sz="2200" dirty="0">
                <a:latin typeface="Montserrat Medium" panose="00000600000000000000" pitchFamily="50" charset="0"/>
              </a:rPr>
              <a:t>Provider Compensation Design</a:t>
            </a:r>
          </a:p>
          <a:p>
            <a:pPr marL="800100" lvl="1" indent="-342900">
              <a:buClr>
                <a:srgbClr val="00833E"/>
              </a:buClr>
              <a:buFont typeface="Courier New" panose="02070309020205020404" pitchFamily="49" charset="0"/>
              <a:buChar char="o"/>
            </a:pPr>
            <a:r>
              <a:rPr lang="en-US" sz="2200" dirty="0">
                <a:latin typeface="Montserrat Medium" panose="00000600000000000000" pitchFamily="50" charset="0"/>
              </a:rPr>
              <a:t>Value-Based Arrangements</a:t>
            </a:r>
          </a:p>
          <a:p>
            <a:pPr>
              <a:buClr>
                <a:srgbClr val="00833E"/>
              </a:buClr>
            </a:pPr>
            <a:endParaRPr lang="en-US" sz="2200" dirty="0">
              <a:latin typeface="Montserrat Medium" panose="00000600000000000000" pitchFamily="50" charset="0"/>
            </a:endParaRPr>
          </a:p>
          <a:p>
            <a:pPr marL="342900" indent="-342900">
              <a:buClr>
                <a:srgbClr val="00833E"/>
              </a:buClr>
              <a:buFont typeface="Wingdings" panose="05000000000000000000" pitchFamily="2" charset="2"/>
              <a:buChar char="§"/>
            </a:pPr>
            <a:r>
              <a:rPr lang="en-US" sz="2200" dirty="0">
                <a:latin typeface="Montserrat Medium" panose="00000600000000000000" pitchFamily="50" charset="0"/>
              </a:rPr>
              <a:t>30+ Years as a lawyer and avid national speaker on topics including Stark, AKS, and FMV/CR </a:t>
            </a:r>
          </a:p>
        </p:txBody>
      </p:sp>
      <p:pic>
        <p:nvPicPr>
          <p:cNvPr id="2" name="Picture 1">
            <a:extLst>
              <a:ext uri="{FF2B5EF4-FFF2-40B4-BE49-F238E27FC236}">
                <a16:creationId xmlns:a16="http://schemas.microsoft.com/office/drawing/2014/main" id="{F9483E11-CBDE-4B52-6DD9-FFABA655402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57289" y="116907"/>
            <a:ext cx="3174441" cy="908713"/>
          </a:xfrm>
          <a:prstGeom prst="rect">
            <a:avLst/>
          </a:prstGeom>
        </p:spPr>
      </p:pic>
      <p:pic>
        <p:nvPicPr>
          <p:cNvPr id="4" name="Picture 3" descr="A person in a suit smiling&#10;&#10;Description automatically generated">
            <a:extLst>
              <a:ext uri="{FF2B5EF4-FFF2-40B4-BE49-F238E27FC236}">
                <a16:creationId xmlns:a16="http://schemas.microsoft.com/office/drawing/2014/main" id="{5A30D990-A70A-2593-83BF-4FE023D76355}"/>
              </a:ext>
            </a:extLst>
          </p:cNvPr>
          <p:cNvPicPr>
            <a:picLocks noChangeAspect="1"/>
          </p:cNvPicPr>
          <p:nvPr/>
        </p:nvPicPr>
        <p:blipFill rotWithShape="1">
          <a:blip r:embed="rId5">
            <a:extLst>
              <a:ext uri="{28A0092B-C50C-407E-A947-70E740481C1C}">
                <a14:useLocalDpi xmlns:a14="http://schemas.microsoft.com/office/drawing/2010/main" val="0"/>
              </a:ext>
            </a:extLst>
          </a:blip>
          <a:srcRect t="7507" b="36954"/>
          <a:stretch/>
        </p:blipFill>
        <p:spPr>
          <a:xfrm>
            <a:off x="664964" y="1632860"/>
            <a:ext cx="3563449" cy="2968661"/>
          </a:xfrm>
          <a:prstGeom prst="rect">
            <a:avLst/>
          </a:prstGeom>
        </p:spPr>
      </p:pic>
    </p:spTree>
    <p:extLst>
      <p:ext uri="{BB962C8B-B14F-4D97-AF65-F5344CB8AC3E}">
        <p14:creationId xmlns:p14="http://schemas.microsoft.com/office/powerpoint/2010/main" val="168997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nvGraphicFramePr>
        <p:xfrm>
          <a:off x="185670" y="530205"/>
          <a:ext cx="10515600" cy="70104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000" b="1" dirty="0">
                          <a:solidFill>
                            <a:schemeClr val="tx1">
                              <a:lumMod val="75000"/>
                              <a:lumOff val="25000"/>
                            </a:schemeClr>
                          </a:solidFill>
                          <a:latin typeface="Oswald" panose="00000500000000000000" pitchFamily="50" charset="0"/>
                        </a:rPr>
                        <a:t>2021 - New Fair Market Value Definition</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4" name="Content Placeholder 1">
            <a:extLst>
              <a:ext uri="{FF2B5EF4-FFF2-40B4-BE49-F238E27FC236}">
                <a16:creationId xmlns:a16="http://schemas.microsoft.com/office/drawing/2014/main" id="{0D8108DB-6B8C-567E-E2C3-1E41FEB87618}"/>
              </a:ext>
            </a:extLst>
          </p:cNvPr>
          <p:cNvSpPr>
            <a:spLocks noGrp="1"/>
          </p:cNvSpPr>
          <p:nvPr>
            <p:ph idx="1"/>
          </p:nvPr>
        </p:nvSpPr>
        <p:spPr>
          <a:xfrm>
            <a:off x="327704" y="1327240"/>
            <a:ext cx="11678625" cy="5185654"/>
          </a:xfrm>
        </p:spPr>
        <p:txBody>
          <a:bodyPr>
            <a:noAutofit/>
          </a:bodyPr>
          <a:lstStyle/>
          <a:p>
            <a:pPr marL="228600" lvl="1" indent="-228600" defTabSz="914400">
              <a:lnSpc>
                <a:spcPct val="90000"/>
              </a:lnSpc>
              <a:spcBef>
                <a:spcPts val="1000"/>
              </a:spcBef>
              <a:buClr>
                <a:srgbClr val="00833E"/>
              </a:buClr>
              <a:buFont typeface="Arial" panose="020B0604020202020204" pitchFamily="34" charset="0"/>
              <a:buChar char="•"/>
            </a:pPr>
            <a:r>
              <a:rPr lang="en-US" sz="3200" dirty="0"/>
              <a:t>Elements:</a:t>
            </a:r>
          </a:p>
          <a:p>
            <a:pPr marL="685800" lvl="2">
              <a:spcBef>
                <a:spcPts val="1000"/>
              </a:spcBef>
              <a:buClr>
                <a:srgbClr val="00833E"/>
              </a:buClr>
            </a:pPr>
            <a:r>
              <a:rPr lang="en-US" dirty="0"/>
              <a:t>Fair Market Value means… </a:t>
            </a:r>
            <a:r>
              <a:rPr lang="en-US" i="1" dirty="0"/>
              <a:t>the value in an arm’s-length transaction, consistent with the general market value of the subject transaction </a:t>
            </a:r>
            <a:r>
              <a:rPr lang="en-US" dirty="0"/>
              <a:t>(similar statements for rental of space or equipment)</a:t>
            </a:r>
          </a:p>
          <a:p>
            <a:pPr marL="685800" lvl="2">
              <a:spcBef>
                <a:spcPts val="1000"/>
              </a:spcBef>
              <a:buClr>
                <a:srgbClr val="00833E"/>
              </a:buClr>
            </a:pPr>
            <a:r>
              <a:rPr lang="en-US" dirty="0"/>
              <a:t>General Market Value means… </a:t>
            </a:r>
            <a:r>
              <a:rPr lang="en-US" i="1" dirty="0"/>
              <a:t>the compensation that would be paid at the time the parties enter into the service arrangement as the result of bona fide bargaining between well-informed parties that are not otherwise in a position to generate business for each other.  </a:t>
            </a:r>
            <a:r>
              <a:rPr lang="en-US" dirty="0"/>
              <a:t>(similar statements for purchase of assets, rental of equipment or office space)</a:t>
            </a:r>
          </a:p>
          <a:p>
            <a:pPr marL="228600" lvl="1" indent="-228600" defTabSz="914400">
              <a:lnSpc>
                <a:spcPct val="90000"/>
              </a:lnSpc>
              <a:spcBef>
                <a:spcPts val="1000"/>
              </a:spcBef>
              <a:buClr>
                <a:srgbClr val="00833E"/>
              </a:buClr>
              <a:buFont typeface="Arial" panose="020B0604020202020204" pitchFamily="34" charset="0"/>
              <a:buChar char="•"/>
            </a:pPr>
            <a:r>
              <a:rPr lang="en-US" sz="3200" dirty="0"/>
              <a:t>What’s Not in the New Definition? </a:t>
            </a:r>
          </a:p>
          <a:p>
            <a:pPr marL="742950" lvl="2" indent="-342900" defTabSz="914400">
              <a:lnSpc>
                <a:spcPct val="90000"/>
              </a:lnSpc>
              <a:spcBef>
                <a:spcPts val="1000"/>
              </a:spcBef>
              <a:buClr>
                <a:srgbClr val="00833E"/>
              </a:buClr>
              <a:buFont typeface="Arial" panose="020B0604020202020204" pitchFamily="34" charset="0"/>
              <a:buChar char="•"/>
            </a:pPr>
            <a:r>
              <a:rPr lang="en-US" dirty="0"/>
              <a:t>Removal of language involving volume or value of referrals from FMV definition, but CMS commentary reiterates concern about consideration of </a:t>
            </a:r>
            <a:r>
              <a:rPr lang="en-US" dirty="0" err="1"/>
              <a:t>comparables</a:t>
            </a:r>
            <a:r>
              <a:rPr lang="en-US" dirty="0"/>
              <a:t> involving parties in a position to refer to each other. </a:t>
            </a:r>
          </a:p>
          <a:p>
            <a:pPr marL="742950" lvl="2" indent="-342900" defTabSz="914400">
              <a:lnSpc>
                <a:spcPct val="90000"/>
              </a:lnSpc>
              <a:spcBef>
                <a:spcPts val="1000"/>
              </a:spcBef>
              <a:buClr>
                <a:srgbClr val="00833E"/>
              </a:buClr>
              <a:buFont typeface="Arial" panose="020B0604020202020204" pitchFamily="34" charset="0"/>
              <a:buChar char="•"/>
            </a:pPr>
            <a:r>
              <a:rPr lang="en-US" dirty="0"/>
              <a:t>CMS included pages of commentary on the use of salary survey data, suggesting that while survey data is an “appropriate starting point,” ultimately, FMV is dependent on the facts and circumstances and deviation (either higher or lower) from survey data may be appropriate or necessary depending on the circumstances.</a:t>
            </a:r>
          </a:p>
        </p:txBody>
      </p:sp>
      <p:sp>
        <p:nvSpPr>
          <p:cNvPr id="2" name="Slide Number Placeholder 1">
            <a:extLst>
              <a:ext uri="{FF2B5EF4-FFF2-40B4-BE49-F238E27FC236}">
                <a16:creationId xmlns:a16="http://schemas.microsoft.com/office/drawing/2014/main" id="{511D9267-F600-4A96-220B-1E69A441F187}"/>
              </a:ext>
            </a:extLst>
          </p:cNvPr>
          <p:cNvSpPr>
            <a:spLocks noGrp="1"/>
          </p:cNvSpPr>
          <p:nvPr>
            <p:ph type="sldNum" sz="quarter" idx="12"/>
          </p:nvPr>
        </p:nvSpPr>
        <p:spPr/>
        <p:txBody>
          <a:bodyPr/>
          <a:lstStyle/>
          <a:p>
            <a:fld id="{E1B30007-382E-4952-A8F8-CD97BE9019EC}" type="slidenum">
              <a:rPr lang="en-US" smtClean="0"/>
              <a:t>5</a:t>
            </a:fld>
            <a:endParaRPr lang="en-US"/>
          </a:p>
        </p:txBody>
      </p:sp>
    </p:spTree>
    <p:extLst>
      <p:ext uri="{BB962C8B-B14F-4D97-AF65-F5344CB8AC3E}">
        <p14:creationId xmlns:p14="http://schemas.microsoft.com/office/powerpoint/2010/main" val="408891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extLst>
              <p:ext uri="{D42A27DB-BD31-4B8C-83A1-F6EECF244321}">
                <p14:modId xmlns:p14="http://schemas.microsoft.com/office/powerpoint/2010/main" val="1006043713"/>
              </p:ext>
            </p:extLst>
          </p:nvPr>
        </p:nvGraphicFramePr>
        <p:xfrm>
          <a:off x="185670" y="530205"/>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CMS Key Commentary on FMV</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4" name="Content Placeholder 1">
            <a:extLst>
              <a:ext uri="{FF2B5EF4-FFF2-40B4-BE49-F238E27FC236}">
                <a16:creationId xmlns:a16="http://schemas.microsoft.com/office/drawing/2014/main" id="{0D8108DB-6B8C-567E-E2C3-1E41FEB87618}"/>
              </a:ext>
            </a:extLst>
          </p:cNvPr>
          <p:cNvSpPr>
            <a:spLocks noGrp="1"/>
          </p:cNvSpPr>
          <p:nvPr>
            <p:ph idx="1"/>
          </p:nvPr>
        </p:nvSpPr>
        <p:spPr>
          <a:xfrm>
            <a:off x="327705" y="1524852"/>
            <a:ext cx="11202308" cy="4714231"/>
          </a:xfrm>
        </p:spPr>
        <p:txBody>
          <a:bodyPr>
            <a:noAutofit/>
          </a:bodyPr>
          <a:lstStyle/>
          <a:p>
            <a:pPr marL="228600" lvl="1" indent="-228600" defTabSz="914400">
              <a:lnSpc>
                <a:spcPct val="90000"/>
              </a:lnSpc>
              <a:spcBef>
                <a:spcPts val="1000"/>
              </a:spcBef>
              <a:buClr>
                <a:srgbClr val="00833E"/>
              </a:buClr>
              <a:buFont typeface="Arial" panose="020B0604020202020204" pitchFamily="34" charset="0"/>
              <a:buChar char="•"/>
            </a:pPr>
            <a:r>
              <a:rPr lang="en-US" sz="2800" dirty="0"/>
              <a:t>FMV is “buyer” neutral – i.e., should not consider value to the DHS entity of doing the deal. </a:t>
            </a:r>
          </a:p>
          <a:p>
            <a:pPr marL="228600" lvl="1" indent="-228600" defTabSz="914400">
              <a:lnSpc>
                <a:spcPct val="90000"/>
              </a:lnSpc>
              <a:spcBef>
                <a:spcPts val="1800"/>
              </a:spcBef>
              <a:buClr>
                <a:srgbClr val="00833E"/>
              </a:buClr>
              <a:buFont typeface="Arial" panose="020B0604020202020204" pitchFamily="34" charset="0"/>
              <a:buChar char="•"/>
            </a:pPr>
            <a:r>
              <a:rPr lang="en-US" sz="2800" dirty="0"/>
              <a:t>No Rebuttable Presumption – despite urging of commentors. </a:t>
            </a:r>
          </a:p>
          <a:p>
            <a:pPr marL="685800" lvl="2">
              <a:spcBef>
                <a:spcPts val="1000"/>
              </a:spcBef>
              <a:buClr>
                <a:srgbClr val="00833E"/>
              </a:buClr>
            </a:pPr>
            <a:r>
              <a:rPr lang="en-US" sz="2400" dirty="0"/>
              <a:t>Burden on parties to prove compensation was FMV</a:t>
            </a:r>
          </a:p>
          <a:p>
            <a:pPr marL="228600" lvl="1" indent="-228600" defTabSz="914400">
              <a:lnSpc>
                <a:spcPct val="90000"/>
              </a:lnSpc>
              <a:spcBef>
                <a:spcPts val="1800"/>
              </a:spcBef>
              <a:buClr>
                <a:srgbClr val="00833E"/>
              </a:buClr>
              <a:buFont typeface="Arial" panose="020B0604020202020204" pitchFamily="34" charset="0"/>
              <a:buChar char="•"/>
            </a:pPr>
            <a:r>
              <a:rPr lang="en-US" sz="2800" dirty="0" err="1"/>
              <a:t>Comparables</a:t>
            </a:r>
            <a:r>
              <a:rPr lang="en-US" sz="2800" dirty="0"/>
              <a:t> between parties in a position to refer</a:t>
            </a:r>
          </a:p>
          <a:p>
            <a:pPr marL="685800" lvl="2">
              <a:spcBef>
                <a:spcPts val="1000"/>
              </a:spcBef>
              <a:buClr>
                <a:srgbClr val="00833E"/>
              </a:buClr>
            </a:pPr>
            <a:r>
              <a:rPr lang="en-US" sz="2400" dirty="0"/>
              <a:t>Use of “tainted” data still discouraged, if no longer outright banned</a:t>
            </a:r>
          </a:p>
          <a:p>
            <a:pPr marL="228600" lvl="1">
              <a:spcBef>
                <a:spcPts val="1800"/>
              </a:spcBef>
              <a:buClr>
                <a:srgbClr val="00833E"/>
              </a:buClr>
            </a:pPr>
            <a:r>
              <a:rPr lang="en-US" sz="2800" dirty="0"/>
              <a:t>CMS has concerns about how survey data is utilized by parties</a:t>
            </a:r>
          </a:p>
          <a:p>
            <a:pPr marL="685800" lvl="2">
              <a:spcBef>
                <a:spcPts val="1000"/>
              </a:spcBef>
              <a:buClr>
                <a:srgbClr val="00833E"/>
              </a:buClr>
            </a:pPr>
            <a:r>
              <a:rPr lang="en-US" sz="2400" dirty="0"/>
              <a:t>No “rules of thumb” or bright-line survey percentiles that dictate FMV</a:t>
            </a:r>
          </a:p>
          <a:p>
            <a:pPr marL="685800" lvl="2">
              <a:spcBef>
                <a:spcPts val="600"/>
              </a:spcBef>
              <a:buClr>
                <a:srgbClr val="00833E"/>
              </a:buClr>
            </a:pPr>
            <a:r>
              <a:rPr lang="en-US" sz="2400" dirty="0"/>
              <a:t>Surveys are just a starting point – benchmarking alone is not sufficient.</a:t>
            </a:r>
          </a:p>
          <a:p>
            <a:pPr marL="685800" lvl="2" defTabSz="914400">
              <a:lnSpc>
                <a:spcPct val="90000"/>
              </a:lnSpc>
              <a:spcBef>
                <a:spcPts val="600"/>
              </a:spcBef>
              <a:buClr>
                <a:srgbClr val="00833E"/>
              </a:buClr>
              <a:buFont typeface="Arial" panose="020B0604020202020204" pitchFamily="34" charset="0"/>
              <a:buChar char="•"/>
            </a:pPr>
            <a:r>
              <a:rPr lang="en-US" sz="2400" dirty="0"/>
              <a:t>Must consider all the facts and circumstances to determine FMV</a:t>
            </a:r>
          </a:p>
        </p:txBody>
      </p:sp>
      <p:sp>
        <p:nvSpPr>
          <p:cNvPr id="2" name="Slide Number Placeholder 1">
            <a:extLst>
              <a:ext uri="{FF2B5EF4-FFF2-40B4-BE49-F238E27FC236}">
                <a16:creationId xmlns:a16="http://schemas.microsoft.com/office/drawing/2014/main" id="{3D88CD60-484D-8680-3BBE-0D4D010AA848}"/>
              </a:ext>
            </a:extLst>
          </p:cNvPr>
          <p:cNvSpPr>
            <a:spLocks noGrp="1"/>
          </p:cNvSpPr>
          <p:nvPr>
            <p:ph type="sldNum" sz="quarter" idx="12"/>
          </p:nvPr>
        </p:nvSpPr>
        <p:spPr/>
        <p:txBody>
          <a:bodyPr/>
          <a:lstStyle/>
          <a:p>
            <a:fld id="{E1B30007-382E-4952-A8F8-CD97BE9019EC}" type="slidenum">
              <a:rPr lang="en-US" smtClean="0"/>
              <a:t>6</a:t>
            </a:fld>
            <a:endParaRPr lang="en-US"/>
          </a:p>
        </p:txBody>
      </p:sp>
    </p:spTree>
    <p:extLst>
      <p:ext uri="{BB962C8B-B14F-4D97-AF65-F5344CB8AC3E}">
        <p14:creationId xmlns:p14="http://schemas.microsoft.com/office/powerpoint/2010/main" val="820929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nvGraphicFramePr>
        <p:xfrm>
          <a:off x="185670" y="530205"/>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CMS Commentary on Survey Data</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4" name="Content Placeholder 1">
            <a:extLst>
              <a:ext uri="{FF2B5EF4-FFF2-40B4-BE49-F238E27FC236}">
                <a16:creationId xmlns:a16="http://schemas.microsoft.com/office/drawing/2014/main" id="{0D8108DB-6B8C-567E-E2C3-1E41FEB87618}"/>
              </a:ext>
            </a:extLst>
          </p:cNvPr>
          <p:cNvSpPr>
            <a:spLocks noGrp="1"/>
          </p:cNvSpPr>
          <p:nvPr>
            <p:ph idx="1"/>
          </p:nvPr>
        </p:nvSpPr>
        <p:spPr>
          <a:xfrm>
            <a:off x="327705" y="1467702"/>
            <a:ext cx="11202308" cy="4714231"/>
          </a:xfrm>
        </p:spPr>
        <p:txBody>
          <a:bodyPr>
            <a:noAutofit/>
          </a:bodyPr>
          <a:lstStyle/>
          <a:p>
            <a:pPr marL="228600" lvl="1" indent="-228600" defTabSz="914400">
              <a:lnSpc>
                <a:spcPct val="90000"/>
              </a:lnSpc>
              <a:spcBef>
                <a:spcPts val="1000"/>
              </a:spcBef>
              <a:buClr>
                <a:srgbClr val="00833E"/>
              </a:buClr>
              <a:buFont typeface="Arial" panose="020B0604020202020204" pitchFamily="34" charset="0"/>
              <a:buChar char="•"/>
            </a:pPr>
            <a:r>
              <a:rPr lang="en-US" sz="3200" dirty="0"/>
              <a:t>How to account for the new Stark commentary on survey data. </a:t>
            </a:r>
          </a:p>
          <a:p>
            <a:pPr marL="742950" lvl="2" indent="-342900" defTabSz="914400">
              <a:lnSpc>
                <a:spcPct val="90000"/>
              </a:lnSpc>
              <a:spcBef>
                <a:spcPts val="1000"/>
              </a:spcBef>
              <a:buClr>
                <a:srgbClr val="00833E"/>
              </a:buClr>
              <a:buFont typeface="Arial" panose="020B0604020202020204" pitchFamily="34" charset="0"/>
              <a:buChar char="•"/>
            </a:pPr>
            <a:r>
              <a:rPr lang="en-US" sz="2800" dirty="0"/>
              <a:t>Surveys are just a starting point – benchmarking alone is not sufficient.</a:t>
            </a:r>
          </a:p>
          <a:p>
            <a:pPr marL="742950" lvl="2" indent="-342900" defTabSz="914400">
              <a:lnSpc>
                <a:spcPct val="90000"/>
              </a:lnSpc>
              <a:spcBef>
                <a:spcPts val="1000"/>
              </a:spcBef>
              <a:buClr>
                <a:srgbClr val="00833E"/>
              </a:buClr>
              <a:buFont typeface="Arial" panose="020B0604020202020204" pitchFamily="34" charset="0"/>
              <a:buChar char="•"/>
            </a:pPr>
            <a:r>
              <a:rPr lang="en-US" sz="2800" dirty="0"/>
              <a:t>Must consider all the other factors that impact FMV</a:t>
            </a:r>
          </a:p>
          <a:p>
            <a:pPr marL="1200150" lvl="3" indent="-342900" defTabSz="914400">
              <a:lnSpc>
                <a:spcPct val="90000"/>
              </a:lnSpc>
              <a:spcBef>
                <a:spcPts val="1000"/>
              </a:spcBef>
              <a:buClr>
                <a:srgbClr val="00833E"/>
              </a:buClr>
              <a:buFont typeface="Wingdings" panose="05000000000000000000" pitchFamily="2" charset="2"/>
              <a:buChar char="Ø"/>
            </a:pPr>
            <a:r>
              <a:rPr lang="en-US" sz="2400" dirty="0"/>
              <a:t>What are those factors?</a:t>
            </a:r>
          </a:p>
          <a:p>
            <a:pPr marL="1657350" lvl="4" indent="-342900" defTabSz="914400">
              <a:lnSpc>
                <a:spcPct val="90000"/>
              </a:lnSpc>
              <a:spcBef>
                <a:spcPts val="0"/>
              </a:spcBef>
              <a:buClr>
                <a:srgbClr val="00833E"/>
              </a:buClr>
            </a:pPr>
            <a:r>
              <a:rPr lang="en-US" sz="2400" dirty="0"/>
              <a:t>Physician-specific factors (experience, training, skills, etc.)</a:t>
            </a:r>
          </a:p>
          <a:p>
            <a:pPr marL="1657350" lvl="4" indent="-342900" defTabSz="914400">
              <a:lnSpc>
                <a:spcPct val="90000"/>
              </a:lnSpc>
              <a:spcBef>
                <a:spcPts val="0"/>
              </a:spcBef>
              <a:buClr>
                <a:srgbClr val="00833E"/>
              </a:buClr>
            </a:pPr>
            <a:r>
              <a:rPr lang="en-US" sz="2400" dirty="0"/>
              <a:t>Location-specific factors (size, competition, payor mix, etc.)</a:t>
            </a:r>
          </a:p>
          <a:p>
            <a:pPr marL="1657350" lvl="4" indent="-342900" defTabSz="914400">
              <a:lnSpc>
                <a:spcPct val="90000"/>
              </a:lnSpc>
              <a:spcBef>
                <a:spcPts val="0"/>
              </a:spcBef>
              <a:buClr>
                <a:srgbClr val="00833E"/>
              </a:buClr>
            </a:pPr>
            <a:r>
              <a:rPr lang="en-US" sz="2400" dirty="0"/>
              <a:t>National market factors (staffing shortages, inflation, etc.)</a:t>
            </a:r>
          </a:p>
          <a:p>
            <a:pPr marL="1657350" lvl="4" indent="-342900" defTabSz="914400">
              <a:lnSpc>
                <a:spcPct val="90000"/>
              </a:lnSpc>
              <a:spcBef>
                <a:spcPts val="0"/>
              </a:spcBef>
              <a:buClr>
                <a:srgbClr val="00833E"/>
              </a:buClr>
            </a:pPr>
            <a:r>
              <a:rPr lang="en-US" sz="2400" dirty="0"/>
              <a:t>Task-specific factors (specialty, acuity, volume, hours, coverage)</a:t>
            </a:r>
          </a:p>
          <a:p>
            <a:pPr marL="1657350" lvl="4" indent="-342900" defTabSz="914400">
              <a:lnSpc>
                <a:spcPct val="90000"/>
              </a:lnSpc>
              <a:spcBef>
                <a:spcPts val="0"/>
              </a:spcBef>
              <a:buClr>
                <a:srgbClr val="00833E"/>
              </a:buClr>
            </a:pPr>
            <a:r>
              <a:rPr lang="en-US" sz="2400" dirty="0"/>
              <a:t>Situational factors (background facts, problems to be solved, etc.)</a:t>
            </a:r>
          </a:p>
          <a:p>
            <a:pPr marL="742950" lvl="2" indent="-342900">
              <a:spcBef>
                <a:spcPts val="1000"/>
              </a:spcBef>
              <a:buClr>
                <a:srgbClr val="00833E"/>
              </a:buClr>
            </a:pPr>
            <a:r>
              <a:rPr lang="en-US" sz="2800" dirty="0"/>
              <a:t>Consistency and documentation will be key to defensibility</a:t>
            </a:r>
          </a:p>
          <a:p>
            <a:pPr marL="1200150" lvl="3" indent="-342900">
              <a:spcBef>
                <a:spcPts val="1000"/>
              </a:spcBef>
              <a:buClr>
                <a:srgbClr val="00833E"/>
              </a:buClr>
              <a:buFont typeface="Wingdings" panose="05000000000000000000" pitchFamily="2" charset="2"/>
              <a:buChar char="Ø"/>
            </a:pPr>
            <a:r>
              <a:rPr lang="en-US" sz="2400" dirty="0"/>
              <a:t>Evaluation of a high-volume of transactions simply and defensibly will be the new challenge</a:t>
            </a:r>
          </a:p>
        </p:txBody>
      </p:sp>
      <p:sp>
        <p:nvSpPr>
          <p:cNvPr id="2" name="Rectangle 1">
            <a:extLst>
              <a:ext uri="{FF2B5EF4-FFF2-40B4-BE49-F238E27FC236}">
                <a16:creationId xmlns:a16="http://schemas.microsoft.com/office/drawing/2014/main" id="{1359F81C-5C3E-3EC5-7564-CAAE453226BC}"/>
              </a:ext>
            </a:extLst>
          </p:cNvPr>
          <p:cNvSpPr/>
          <p:nvPr/>
        </p:nvSpPr>
        <p:spPr>
          <a:xfrm>
            <a:off x="1638300" y="3390899"/>
            <a:ext cx="8610600" cy="1743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id="{597A5246-B63F-7E33-1187-1A4977BFEE63}"/>
              </a:ext>
            </a:extLst>
          </p:cNvPr>
          <p:cNvSpPr>
            <a:spLocks noGrp="1"/>
          </p:cNvSpPr>
          <p:nvPr>
            <p:ph type="sldNum" sz="quarter" idx="12"/>
          </p:nvPr>
        </p:nvSpPr>
        <p:spPr/>
        <p:txBody>
          <a:bodyPr/>
          <a:lstStyle/>
          <a:p>
            <a:fld id="{E1B30007-382E-4952-A8F8-CD97BE9019EC}" type="slidenum">
              <a:rPr lang="en-US" smtClean="0"/>
              <a:t>7</a:t>
            </a:fld>
            <a:endParaRPr lang="en-US"/>
          </a:p>
        </p:txBody>
      </p:sp>
    </p:spTree>
    <p:extLst>
      <p:ext uri="{BB962C8B-B14F-4D97-AF65-F5344CB8AC3E}">
        <p14:creationId xmlns:p14="http://schemas.microsoft.com/office/powerpoint/2010/main" val="224312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0348D2E3-CE8E-ECBE-A6A3-CA990EA56B59}"/>
              </a:ext>
            </a:extLst>
          </p:cNvPr>
          <p:cNvGraphicFramePr>
            <a:graphicFrameLocks noGrp="1"/>
          </p:cNvGraphicFramePr>
          <p:nvPr>
            <p:extLst>
              <p:ext uri="{D42A27DB-BD31-4B8C-83A1-F6EECF244321}">
                <p14:modId xmlns:p14="http://schemas.microsoft.com/office/powerpoint/2010/main" val="3347734603"/>
              </p:ext>
            </p:extLst>
          </p:nvPr>
        </p:nvGraphicFramePr>
        <p:xfrm>
          <a:off x="185670" y="530205"/>
          <a:ext cx="10515600" cy="822960"/>
        </p:xfrm>
        <a:graphic>
          <a:graphicData uri="http://schemas.openxmlformats.org/drawingml/2006/table">
            <a:tbl>
              <a:tblPr firstRow="1" bandRow="1">
                <a:tableStyleId>{5C22544A-7EE6-4342-B048-85BDC9FD1C3A}</a:tableStyleId>
              </a:tblPr>
              <a:tblGrid>
                <a:gridCol w="10515600">
                  <a:extLst>
                    <a:ext uri="{9D8B030D-6E8A-4147-A177-3AD203B41FA5}">
                      <a16:colId xmlns:a16="http://schemas.microsoft.com/office/drawing/2014/main" val="4229865167"/>
                    </a:ext>
                  </a:extLst>
                </a:gridCol>
              </a:tblGrid>
              <a:tr h="370840">
                <a:tc>
                  <a:txBody>
                    <a:bodyPr/>
                    <a:lstStyle/>
                    <a:p>
                      <a:r>
                        <a:rPr lang="en-US" sz="4800" b="1" dirty="0">
                          <a:solidFill>
                            <a:schemeClr val="tx1">
                              <a:lumMod val="75000"/>
                              <a:lumOff val="25000"/>
                            </a:schemeClr>
                          </a:solidFill>
                          <a:latin typeface="Oswald" panose="00000500000000000000" pitchFamily="50" charset="0"/>
                        </a:rPr>
                        <a:t>CMS Examples in Commentary</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812538"/>
                  </a:ext>
                </a:extLst>
              </a:tr>
            </a:tbl>
          </a:graphicData>
        </a:graphic>
      </p:graphicFrame>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4" name="Content Placeholder 1">
            <a:extLst>
              <a:ext uri="{FF2B5EF4-FFF2-40B4-BE49-F238E27FC236}">
                <a16:creationId xmlns:a16="http://schemas.microsoft.com/office/drawing/2014/main" id="{0D8108DB-6B8C-567E-E2C3-1E41FEB87618}"/>
              </a:ext>
            </a:extLst>
          </p:cNvPr>
          <p:cNvSpPr>
            <a:spLocks noGrp="1"/>
          </p:cNvSpPr>
          <p:nvPr>
            <p:ph idx="1"/>
          </p:nvPr>
        </p:nvSpPr>
        <p:spPr>
          <a:xfrm>
            <a:off x="327705" y="1562952"/>
            <a:ext cx="11202308" cy="4714231"/>
          </a:xfrm>
        </p:spPr>
        <p:txBody>
          <a:bodyPr>
            <a:noAutofit/>
          </a:bodyPr>
          <a:lstStyle/>
          <a:p>
            <a:pPr marL="228600" lvl="1" indent="-228600" defTabSz="914400">
              <a:lnSpc>
                <a:spcPct val="90000"/>
              </a:lnSpc>
              <a:spcBef>
                <a:spcPts val="1000"/>
              </a:spcBef>
              <a:buClr>
                <a:srgbClr val="00833E"/>
              </a:buClr>
              <a:buFont typeface="Arial" panose="020B0604020202020204" pitchFamily="34" charset="0"/>
              <a:buChar char="•"/>
            </a:pPr>
            <a:r>
              <a:rPr lang="en-US" sz="1800" dirty="0"/>
              <a:t>Orthopedic Rockstar:</a:t>
            </a:r>
          </a:p>
          <a:p>
            <a:pPr marL="685800" lvl="2">
              <a:spcBef>
                <a:spcPts val="600"/>
              </a:spcBef>
              <a:buClr>
                <a:srgbClr val="00833E"/>
              </a:buClr>
            </a:pPr>
            <a:r>
              <a:rPr lang="en-US" sz="1400" i="1" dirty="0"/>
              <a:t>“By way of example, assume a hospital is engaged in negotiations to employ an orthopedic surgeon. Independent salary surveys indicate that compensation of $450,000 per year would be appropriate for an orthopedic surgeon in the geographic location of the hospital. However, the orthopedic surgeon with whom the hospital is negotiating is one of the top orthopedic surgeons in the entire country and is highly sought after by professional athletes with knee injuries due to his specialized techniques and success rate. Thus, although the employee compensation of a hypothetical orthopedic surgeon may be $450,000 per year, this particular physician commands a significantly higher salary. In this example, compensation substantially above $450,000 per year may be fair market value.”  85 FR 77554 (December 2, 2020)</a:t>
            </a:r>
          </a:p>
          <a:p>
            <a:pPr marL="228600" lvl="1" indent="-228600" defTabSz="914400">
              <a:lnSpc>
                <a:spcPct val="90000"/>
              </a:lnSpc>
              <a:spcBef>
                <a:spcPts val="1000"/>
              </a:spcBef>
              <a:buClr>
                <a:srgbClr val="00833E"/>
              </a:buClr>
              <a:buFont typeface="Arial" panose="020B0604020202020204" pitchFamily="34" charset="0"/>
              <a:buChar char="•"/>
            </a:pPr>
            <a:r>
              <a:rPr lang="en-US" sz="1800" dirty="0"/>
              <a:t>Family Practitioner in Rural Area:</a:t>
            </a:r>
          </a:p>
          <a:p>
            <a:pPr marL="685800" lvl="2">
              <a:spcBef>
                <a:spcPts val="600"/>
              </a:spcBef>
              <a:buClr>
                <a:srgbClr val="00833E"/>
              </a:buClr>
            </a:pPr>
            <a:r>
              <a:rPr lang="en-US" sz="1400" i="1" dirty="0"/>
              <a:t>“On the other hand, hypothetical data may result in hospitals and other entities paying more than they believe appropriate for physician services. Assume a hospital is engaged in negotiations to employ a family physician. Independent salary surveys indicate that compensation of $250,000 per year would be appropriate for a family physician nationally; no local salary surveys are available. However, the cost of living in the geographic location of the hospital is very low despite its proximity to good schools and desirable recreation opportunities, and, due to declining reimbursement rates and a somewhat poor payor mix, the hospital’s economic position is tenuous. Although the physician may request the $250,000 that the salary survey indicates would be appropriate for a hypothetical (unidentified) physician to earn, and the hospital may believe that it is compelled to pay the physician this amount, the fair market value of the physician’s compensation may be less than $250,000 per year (84 FR 55799).”  85 FR 77554 (December 2, 2020)</a:t>
            </a:r>
            <a:endParaRPr lang="en-US" dirty="0"/>
          </a:p>
          <a:p>
            <a:pPr marL="228600" lvl="1" indent="-228600" defTabSz="914400">
              <a:lnSpc>
                <a:spcPct val="90000"/>
              </a:lnSpc>
              <a:spcBef>
                <a:spcPts val="1000"/>
              </a:spcBef>
              <a:buClr>
                <a:srgbClr val="00833E"/>
              </a:buClr>
              <a:buFont typeface="Arial" panose="020B0604020202020204" pitchFamily="34" charset="0"/>
              <a:buChar char="•"/>
            </a:pPr>
            <a:r>
              <a:rPr lang="en-US" sz="1800" dirty="0"/>
              <a:t>Cardiothoracic surgeon:</a:t>
            </a:r>
          </a:p>
          <a:p>
            <a:pPr marL="685800" lvl="2">
              <a:spcBef>
                <a:spcPts val="600"/>
              </a:spcBef>
              <a:buClr>
                <a:srgbClr val="00833E"/>
              </a:buClr>
            </a:pPr>
            <a:r>
              <a:rPr lang="en-US" sz="1400" i="1" dirty="0"/>
              <a:t>“For example, in an area that has two interventional cardiologists but no cardiothoracic surgeon who could perform surgery in the event of an emergency during a catheterization, a hospital may need to pay above the amount indicated at a particular percentile in a salary schedule to attract and employ a cardiothoracic surgeon.” 85 FR 77557 (December 2, 2020)</a:t>
            </a:r>
          </a:p>
        </p:txBody>
      </p:sp>
      <p:sp>
        <p:nvSpPr>
          <p:cNvPr id="2" name="Slide Number Placeholder 1">
            <a:extLst>
              <a:ext uri="{FF2B5EF4-FFF2-40B4-BE49-F238E27FC236}">
                <a16:creationId xmlns:a16="http://schemas.microsoft.com/office/drawing/2014/main" id="{8496D4B6-5A53-2EA6-3051-8FBB824E552C}"/>
              </a:ext>
            </a:extLst>
          </p:cNvPr>
          <p:cNvSpPr>
            <a:spLocks noGrp="1"/>
          </p:cNvSpPr>
          <p:nvPr>
            <p:ph type="sldNum" sz="quarter" idx="12"/>
          </p:nvPr>
        </p:nvSpPr>
        <p:spPr/>
        <p:txBody>
          <a:bodyPr/>
          <a:lstStyle/>
          <a:p>
            <a:fld id="{E1B30007-382E-4952-A8F8-CD97BE9019EC}" type="slidenum">
              <a:rPr lang="en-US" smtClean="0"/>
              <a:t>8</a:t>
            </a:fld>
            <a:endParaRPr lang="en-US"/>
          </a:p>
        </p:txBody>
      </p:sp>
    </p:spTree>
    <p:extLst>
      <p:ext uri="{BB962C8B-B14F-4D97-AF65-F5344CB8AC3E}">
        <p14:creationId xmlns:p14="http://schemas.microsoft.com/office/powerpoint/2010/main" val="228082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B86BD2-1D6C-646D-17AD-08F60CEA5889}"/>
              </a:ext>
            </a:extLst>
          </p:cNvPr>
          <p:cNvSpPr txBox="1"/>
          <p:nvPr/>
        </p:nvSpPr>
        <p:spPr>
          <a:xfrm>
            <a:off x="0" y="6488668"/>
            <a:ext cx="12192000" cy="369332"/>
          </a:xfrm>
          <a:prstGeom prst="rect">
            <a:avLst/>
          </a:prstGeom>
          <a:solidFill>
            <a:srgbClr val="00833E"/>
          </a:solidFill>
        </p:spPr>
        <p:txBody>
          <a:bodyPr wrap="square" rtlCol="0">
            <a:spAutoFit/>
          </a:bodyPr>
          <a:lstStyle/>
          <a:p>
            <a:pPr algn="ctr"/>
            <a:r>
              <a:rPr lang="en-US" b="1" dirty="0">
                <a:solidFill>
                  <a:schemeClr val="bg1"/>
                </a:solidFill>
                <a:latin typeface="Montserrat" panose="00000500000000000000" pitchFamily="50" charset="0"/>
              </a:rPr>
              <a:t>CAPTURING HEALTHCARE VALUE WITH CLARITY</a:t>
            </a:r>
            <a:endParaRPr lang="en-US" dirty="0">
              <a:solidFill>
                <a:schemeClr val="bg1"/>
              </a:solidFill>
            </a:endParaRPr>
          </a:p>
        </p:txBody>
      </p:sp>
      <p:pic>
        <p:nvPicPr>
          <p:cNvPr id="10" name="Picture 9">
            <a:extLst>
              <a:ext uri="{FF2B5EF4-FFF2-40B4-BE49-F238E27FC236}">
                <a16:creationId xmlns:a16="http://schemas.microsoft.com/office/drawing/2014/main" id="{623030BF-A003-CE0F-BFE3-28A9F57D6F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831889" y="112569"/>
            <a:ext cx="3174441" cy="913050"/>
          </a:xfrm>
          <a:prstGeom prst="rect">
            <a:avLst/>
          </a:prstGeom>
        </p:spPr>
      </p:pic>
      <p:sp>
        <p:nvSpPr>
          <p:cNvPr id="11" name="Title 10">
            <a:extLst>
              <a:ext uri="{FF2B5EF4-FFF2-40B4-BE49-F238E27FC236}">
                <a16:creationId xmlns:a16="http://schemas.microsoft.com/office/drawing/2014/main" id="{B16BAD20-B2B1-2ABF-5014-CA5AA0824989}"/>
              </a:ext>
            </a:extLst>
          </p:cNvPr>
          <p:cNvSpPr>
            <a:spLocks noGrp="1"/>
          </p:cNvSpPr>
          <p:nvPr>
            <p:ph type="title"/>
          </p:nvPr>
        </p:nvSpPr>
        <p:spPr/>
        <p:txBody>
          <a:bodyPr/>
          <a:lstStyle/>
          <a:p>
            <a:r>
              <a:rPr lang="en-US" b="1" dirty="0">
                <a:latin typeface="Oswald Medium" panose="00000600000000000000" pitchFamily="50" charset="0"/>
              </a:rPr>
              <a:t>Employment / PSA Agreements</a:t>
            </a:r>
          </a:p>
        </p:txBody>
      </p:sp>
      <p:sp>
        <p:nvSpPr>
          <p:cNvPr id="12" name="Text Placeholder 11">
            <a:extLst>
              <a:ext uri="{FF2B5EF4-FFF2-40B4-BE49-F238E27FC236}">
                <a16:creationId xmlns:a16="http://schemas.microsoft.com/office/drawing/2014/main" id="{CFFA1350-D864-2D9D-B371-EEB3510B78D5}"/>
              </a:ext>
            </a:extLst>
          </p:cNvPr>
          <p:cNvSpPr>
            <a:spLocks noGrp="1"/>
          </p:cNvSpPr>
          <p:nvPr>
            <p:ph type="body" idx="1"/>
          </p:nvPr>
        </p:nvSpPr>
        <p:spPr/>
        <p:txBody>
          <a:bodyPr/>
          <a:lstStyle/>
          <a:p>
            <a:r>
              <a:rPr lang="en-US" dirty="0"/>
              <a:t>Surveys serve as an excellent starting point, however, you may be missing value if you end there.</a:t>
            </a:r>
          </a:p>
        </p:txBody>
      </p:sp>
      <p:sp>
        <p:nvSpPr>
          <p:cNvPr id="2" name="Slide Number Placeholder 1">
            <a:extLst>
              <a:ext uri="{FF2B5EF4-FFF2-40B4-BE49-F238E27FC236}">
                <a16:creationId xmlns:a16="http://schemas.microsoft.com/office/drawing/2014/main" id="{8496D4B6-5A53-2EA6-3051-8FBB824E552C}"/>
              </a:ext>
            </a:extLst>
          </p:cNvPr>
          <p:cNvSpPr>
            <a:spLocks noGrp="1"/>
          </p:cNvSpPr>
          <p:nvPr>
            <p:ph type="sldNum" sz="quarter" idx="12"/>
          </p:nvPr>
        </p:nvSpPr>
        <p:spPr/>
        <p:txBody>
          <a:bodyPr/>
          <a:lstStyle/>
          <a:p>
            <a:fld id="{E1B30007-382E-4952-A8F8-CD97BE9019EC}" type="slidenum">
              <a:rPr lang="en-US" smtClean="0"/>
              <a:t>9</a:t>
            </a:fld>
            <a:endParaRPr lang="en-US"/>
          </a:p>
        </p:txBody>
      </p:sp>
    </p:spTree>
    <p:extLst>
      <p:ext uri="{BB962C8B-B14F-4D97-AF65-F5344CB8AC3E}">
        <p14:creationId xmlns:p14="http://schemas.microsoft.com/office/powerpoint/2010/main" val="3948129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FAB592BE2543E478EF7C30EEA5E4D15" ma:contentTypeVersion="" ma:contentTypeDescription="Create a new document." ma:contentTypeScope="" ma:versionID="0e3423b29d883c38c627f85c74b8cd99">
  <xsd:schema xmlns:xsd="http://www.w3.org/2001/XMLSchema" xmlns:xs="http://www.w3.org/2001/XMLSchema" xmlns:p="http://schemas.microsoft.com/office/2006/metadata/properties" xmlns:ns2="2212bede-6f8f-44d0-afe0-7305d01e4378" targetNamespace="http://schemas.microsoft.com/office/2006/metadata/properties" ma:root="true" ma:fieldsID="7568d8b688bcd7e3a501f7fd29dac092" ns2:_="">
    <xsd:import namespace="2212bede-6f8f-44d0-afe0-7305d01e4378"/>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2bede-6f8f-44d0-afe0-7305d01e4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33471F-4233-4930-91E6-B7421A75A661}">
  <ds:schemaRefs>
    <ds:schemaRef ds:uri="http://schemas.microsoft.com/sharepoint/v3/contenttype/forms"/>
  </ds:schemaRefs>
</ds:datastoreItem>
</file>

<file path=customXml/itemProps2.xml><?xml version="1.0" encoding="utf-8"?>
<ds:datastoreItem xmlns:ds="http://schemas.openxmlformats.org/officeDocument/2006/customXml" ds:itemID="{890744D3-C53F-4ACF-B58E-8B822221B6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12bede-6f8f-44d0-afe0-7305d01e43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0C910C-D699-401D-931F-A3CEA5446F7C}">
  <ds:schemaRefs>
    <ds:schemaRef ds:uri="http://purl.org/dc/elements/1.1/"/>
    <ds:schemaRef ds:uri="http://purl.org/dc/dcmitype/"/>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2212bede-6f8f-44d0-afe0-7305d01e4378"/>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16726</TotalTime>
  <Words>2111</Words>
  <Application>Microsoft Office PowerPoint</Application>
  <PresentationFormat>Widescreen</PresentationFormat>
  <Paragraphs>234</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Calibri Light</vt:lpstr>
      <vt:lpstr>Courier New</vt:lpstr>
      <vt:lpstr>Montserrat</vt:lpstr>
      <vt:lpstr>Montserrat Medium</vt:lpstr>
      <vt:lpstr>Oswald</vt:lpstr>
      <vt:lpstr>Oswald Medium</vt:lpstr>
      <vt:lpstr>Wingdings</vt:lpstr>
      <vt:lpstr>Office Theme</vt:lpstr>
      <vt:lpstr>FMV – Beyond the Surveys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Employment / PSA Agreements</vt:lpstr>
      <vt:lpstr>PowerPoint Presentation</vt:lpstr>
      <vt:lpstr>PowerPoint Presentation</vt:lpstr>
      <vt:lpstr>PowerPoint Presentation</vt:lpstr>
      <vt:lpstr>PowerPoint Presentation</vt:lpstr>
      <vt:lpstr>ER Call Coverage Agreements</vt:lpstr>
      <vt:lpstr>PowerPoint Presentation</vt:lpstr>
      <vt:lpstr>PowerPoint Presentation</vt:lpstr>
      <vt:lpstr>PowerPoint Presentation</vt:lpstr>
      <vt:lpstr>Hospital-Based Services Agreements</vt:lpstr>
      <vt:lpstr>PowerPoint Presentation</vt:lpstr>
      <vt:lpstr>PowerPoint Presentation</vt:lpstr>
      <vt:lpstr>PowerPoint Presentation</vt:lpstr>
      <vt:lpstr>Value-Based Arrangements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Physician-Hospital Transactions</dc:title>
  <dc:creator>Joe Aguilar</dc:creator>
  <cp:lastModifiedBy>Joe Aguilar</cp:lastModifiedBy>
  <cp:revision>18</cp:revision>
  <cp:lastPrinted>2024-02-22T20:17:08Z</cp:lastPrinted>
  <dcterms:created xsi:type="dcterms:W3CDTF">2022-08-20T12:57:20Z</dcterms:created>
  <dcterms:modified xsi:type="dcterms:W3CDTF">2024-02-23T17:38:42Z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0x010100CFAB592BE2543E478EF7C30EEA5E4D15</vt:lpwstr>
  </property>
</Properties>
</file>